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obot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ecd264429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3ecd26442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3ecd264429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3ecd26442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1f4969d4b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1f4969d4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3ecd264429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3ecd26442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3ecd264429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3ecd26442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ecd264429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3ecd26442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1f4969d4b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1f4969d4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41126e3c5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41126e3c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41f4969d4b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41f4969d4b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1126e3c51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41126e3c5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1f4969d4b_0_6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1f4969d4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41126e3c51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41126e3c5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1126e3c51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1126e3c5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41f4969d4b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1f4969d4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41126e3c51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41126e3c5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1126e3c51_0_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1126e3c5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1126e3c51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1126e3c51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41f4969d4b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41f4969d4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41126e3c51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41126e3c51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41f4969d4b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41f4969d4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1f4969d4b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41f4969d4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1f4969d4b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1f4969d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1f4969d4b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41f4969d4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41f4969d4b_0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41f4969d4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1f4969d4b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1f4969d4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41126e3c51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41126e3c5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41126e3c51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41126e3c5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41f4969d4b_0_1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41f4969d4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ecd264429_0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ecd264429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3ecd264429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3ecd2644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ecd264429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ecd26442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41f4969d4b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41f4969d4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3.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24288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sz="3400"/>
              <a:t>Projektowanie interfejsów dla urządzeń mobilnych - zasady Mobile First</a:t>
            </a:r>
            <a:endParaRPr sz="3400"/>
          </a:p>
        </p:txBody>
      </p:sp>
      <p:sp>
        <p:nvSpPr>
          <p:cNvPr id="68" name="Google Shape;68;p13"/>
          <p:cNvSpPr txBox="1"/>
          <p:nvPr>
            <p:ph idx="1" type="subTitle"/>
          </p:nvPr>
        </p:nvSpPr>
        <p:spPr>
          <a:xfrm>
            <a:off x="390525" y="3398730"/>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2400"/>
              <a:t>Mateusz Korotajew</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Przykłady złych praktyk</a:t>
            </a:r>
            <a:endParaRPr/>
          </a:p>
        </p:txBody>
      </p:sp>
      <p:sp>
        <p:nvSpPr>
          <p:cNvPr id="130" name="Google Shape;130;p22"/>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pl" sz="1200"/>
              <a:t>Jednym z najczęstszych błędów w projektowaniu Mobile First jest przeładowanie treścią. Użytkownicy mobilni oczekują szybkiego dostępu do informacji, dlatego rozbudowane bloki tekstu i nadmiar treści mogą skutecznie zniechęcić ich do korzystania z aplikacji.</a:t>
            </a:r>
            <a:endParaRPr sz="1200"/>
          </a:p>
          <a:p>
            <a:pPr indent="0" lvl="0" marL="457200" rtl="0" algn="l">
              <a:spcBef>
                <a:spcPts val="1200"/>
              </a:spcBef>
              <a:spcAft>
                <a:spcPts val="0"/>
              </a:spcAft>
              <a:buNone/>
            </a:pPr>
            <a:r>
              <a:rPr lang="pl" sz="1200"/>
              <a:t>Innym problemem są zbyt małe elementy interaktywne, takie jak przyciski czy ikony, które utrudniają nawigację na ekranach dotykowych. </a:t>
            </a:r>
            <a:endParaRPr sz="1200"/>
          </a:p>
          <a:p>
            <a:pPr indent="0" lvl="0" marL="457200" rtl="0" algn="l">
              <a:spcBef>
                <a:spcPts val="1200"/>
              </a:spcBef>
              <a:spcAft>
                <a:spcPts val="1200"/>
              </a:spcAft>
              <a:buNone/>
            </a:pPr>
            <a:r>
              <a:t/>
            </a:r>
            <a:endParaRPr sz="1200"/>
          </a:p>
        </p:txBody>
      </p:sp>
      <p:pic>
        <p:nvPicPr>
          <p:cNvPr id="131" name="Google Shape;131;p22"/>
          <p:cNvPicPr preferRelativeResize="0"/>
          <p:nvPr/>
        </p:nvPicPr>
        <p:blipFill>
          <a:blip r:embed="rId3">
            <a:alphaModFix/>
          </a:blip>
          <a:stretch>
            <a:fillRect/>
          </a:stretch>
        </p:blipFill>
        <p:spPr>
          <a:xfrm>
            <a:off x="5128725" y="2220064"/>
            <a:ext cx="3478599" cy="2108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233475" y="844650"/>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Przykłady interfejsów Mobile First</a:t>
            </a:r>
            <a:endParaRPr/>
          </a:p>
        </p:txBody>
      </p:sp>
      <p:sp>
        <p:nvSpPr>
          <p:cNvPr id="137" name="Google Shape;137;p23"/>
          <p:cNvSpPr txBox="1"/>
          <p:nvPr>
            <p:ph idx="1" type="body"/>
          </p:nvPr>
        </p:nvSpPr>
        <p:spPr>
          <a:xfrm>
            <a:off x="233475" y="2640450"/>
            <a:ext cx="28080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l" sz="1400"/>
              <a:t>Współczesne aplikacje mobilne często bazują na zasadach Mobile First.</a:t>
            </a:r>
            <a:endParaRPr sz="1400"/>
          </a:p>
        </p:txBody>
      </p:sp>
      <p:sp>
        <p:nvSpPr>
          <p:cNvPr id="138" name="Google Shape;138;p23"/>
          <p:cNvSpPr txBox="1"/>
          <p:nvPr>
            <p:ph idx="1" type="body"/>
          </p:nvPr>
        </p:nvSpPr>
        <p:spPr>
          <a:xfrm>
            <a:off x="3709825" y="1635400"/>
            <a:ext cx="4464300" cy="19341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pl" sz="1400">
                <a:solidFill>
                  <a:schemeClr val="lt2"/>
                </a:solidFill>
              </a:rPr>
              <a:t>Przykładem tutaj mogą być sklepy internetowe, gdzie użytkownik mobilny oczekuje prostego procesu zakupu oraz przejrzystej nawigacji. Stosowanie Mobile First w takich przypadkach sprawia, że użytkownicy chętniej korzystają z aplikacji, co przekłada się na lepsze wyniki biznesowe.</a:t>
            </a:r>
            <a:endParaRPr sz="1400">
              <a:solidFill>
                <a:schemeClr val="lt2"/>
              </a:solidFill>
            </a:endParaRPr>
          </a:p>
          <a:p>
            <a:pPr indent="0" lvl="0" marL="457200" rtl="0" algn="l">
              <a:spcBef>
                <a:spcPts val="1200"/>
              </a:spcBef>
              <a:spcAft>
                <a:spcPts val="1200"/>
              </a:spcAft>
              <a:buNone/>
            </a:pPr>
            <a:r>
              <a:t/>
            </a:r>
            <a:endParaRPr sz="1400">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idx="1" type="body"/>
          </p:nvPr>
        </p:nvSpPr>
        <p:spPr>
          <a:xfrm>
            <a:off x="475500" y="400325"/>
            <a:ext cx="8222100" cy="13008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sz="1200"/>
              <a:t>Przykładem również mogą być aplikacje bankowe, w których prostota i szybkość dostępu do najważniejszych funkcji są priorytetowe. Również platformy społecznościowe, takie jak Instagram czy Twitter, stawiają na szybki dostęp do treści i intuicyjne interakcje.</a:t>
            </a:r>
            <a:endParaRPr/>
          </a:p>
        </p:txBody>
      </p:sp>
      <p:pic>
        <p:nvPicPr>
          <p:cNvPr id="144" name="Google Shape;144;p24"/>
          <p:cNvPicPr preferRelativeResize="0"/>
          <p:nvPr/>
        </p:nvPicPr>
        <p:blipFill>
          <a:blip r:embed="rId3">
            <a:alphaModFix/>
          </a:blip>
          <a:stretch>
            <a:fillRect/>
          </a:stretch>
        </p:blipFill>
        <p:spPr>
          <a:xfrm>
            <a:off x="152400" y="1787025"/>
            <a:ext cx="8517155" cy="276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265500" y="561650"/>
            <a:ext cx="4045200" cy="3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sz="1800"/>
              <a:t>UX Writing w Mobile First</a:t>
            </a:r>
            <a:endParaRPr sz="1800"/>
          </a:p>
        </p:txBody>
      </p:sp>
      <p:sp>
        <p:nvSpPr>
          <p:cNvPr id="150" name="Google Shape;150;p25"/>
          <p:cNvSpPr txBox="1"/>
          <p:nvPr>
            <p:ph type="title"/>
          </p:nvPr>
        </p:nvSpPr>
        <p:spPr>
          <a:xfrm>
            <a:off x="265500" y="1371750"/>
            <a:ext cx="3436800" cy="3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200"/>
              <a:t>W Mobile First UX Writing oznacza projektowanie tekstów, które są krótkie, klarowne i intuicyjne. Ze względu na ograniczoną przestrzeń na ekranach mobilnych, komunikaty powinny być zwięzłe i jednoznaczne. Wskazane jest unikanie długich akapitów i skomplikowanych wyrażeń, aby użytkownicy mogli szybko przyswoić informacje. Warto stosować call-to-action (CTA), które jasno wskazują użytkownikom, co mają zrobić, np. „Kup teraz” zamiast „Przejdź do procesu zakupowego”. Dobrze napisane treści pomagają zwiększyć zaangażowanie i ułatwiają nawigację po aplikacji lub stronie.</a:t>
            </a:r>
            <a:endParaRPr sz="1200"/>
          </a:p>
        </p:txBody>
      </p:sp>
      <p:pic>
        <p:nvPicPr>
          <p:cNvPr id="151" name="Google Shape;151;p25"/>
          <p:cNvPicPr preferRelativeResize="0"/>
          <p:nvPr/>
        </p:nvPicPr>
        <p:blipFill>
          <a:blip r:embed="rId3">
            <a:alphaModFix/>
          </a:blip>
          <a:stretch>
            <a:fillRect/>
          </a:stretch>
        </p:blipFill>
        <p:spPr>
          <a:xfrm>
            <a:off x="4075000" y="1371750"/>
            <a:ext cx="4362902" cy="2697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265500" y="561650"/>
            <a:ext cx="4045200" cy="3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sz="1800"/>
              <a:t>Narzędzia wspierające Mobile First</a:t>
            </a:r>
            <a:endParaRPr sz="1800"/>
          </a:p>
        </p:txBody>
      </p:sp>
      <p:sp>
        <p:nvSpPr>
          <p:cNvPr id="157" name="Google Shape;157;p26"/>
          <p:cNvSpPr txBox="1"/>
          <p:nvPr>
            <p:ph type="title"/>
          </p:nvPr>
        </p:nvSpPr>
        <p:spPr>
          <a:xfrm>
            <a:off x="265500" y="1371750"/>
            <a:ext cx="3436800" cy="3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pl" sz="1200"/>
              <a:t>W procesie projektowania interfejsów Mobile First warto korzystać z dedykowanych narzędzi i technologii. Jednym z najpopularniejszych frameworków jest </a:t>
            </a:r>
            <a:r>
              <a:rPr b="1" lang="pl" sz="1200"/>
              <a:t>Bootstrap</a:t>
            </a:r>
            <a:r>
              <a:rPr lang="pl" sz="1200"/>
              <a:t>, który pozwala na tworzenie responsywnych stron internetowych. Inne narzędzia to </a:t>
            </a:r>
            <a:r>
              <a:rPr b="1" lang="pl" sz="1200"/>
              <a:t>Foundation</a:t>
            </a:r>
            <a:r>
              <a:rPr lang="pl" sz="1200"/>
              <a:t> oraz </a:t>
            </a:r>
            <a:r>
              <a:rPr b="1" lang="pl" sz="1200"/>
              <a:t>Tailwind CSS, </a:t>
            </a:r>
            <a:r>
              <a:rPr lang="pl" sz="1200"/>
              <a:t>oferujące elastyczność w dostosowywaniu układu.</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pl" sz="1200"/>
              <a:t>Do prototypowania i tworzenia interfejsów można wykorzystać narzędzia takie jak </a:t>
            </a:r>
            <a:r>
              <a:rPr b="1" lang="pl" sz="1200"/>
              <a:t>Figma, Sketch czy Adobe XD.</a:t>
            </a:r>
            <a:r>
              <a:rPr lang="pl" sz="1200"/>
              <a:t> Dzięki nim możliwe jest tworzenie interaktywnych makiet oraz testowanie interfejsu przed wdrożeniem.</a:t>
            </a:r>
            <a:endParaRPr sz="1200"/>
          </a:p>
          <a:p>
            <a:pPr indent="0" lvl="0" marL="0" rtl="0" algn="l">
              <a:spcBef>
                <a:spcPts val="0"/>
              </a:spcBef>
              <a:spcAft>
                <a:spcPts val="0"/>
              </a:spcAft>
              <a:buNone/>
            </a:pPr>
            <a:r>
              <a:t/>
            </a:r>
            <a:endParaRPr sz="1200"/>
          </a:p>
        </p:txBody>
      </p:sp>
      <p:pic>
        <p:nvPicPr>
          <p:cNvPr id="158" name="Google Shape;158;p26"/>
          <p:cNvPicPr preferRelativeResize="0"/>
          <p:nvPr/>
        </p:nvPicPr>
        <p:blipFill>
          <a:blip r:embed="rId3">
            <a:alphaModFix/>
          </a:blip>
          <a:stretch>
            <a:fillRect/>
          </a:stretch>
        </p:blipFill>
        <p:spPr>
          <a:xfrm>
            <a:off x="5589226" y="642951"/>
            <a:ext cx="1296251" cy="1296251"/>
          </a:xfrm>
          <a:prstGeom prst="rect">
            <a:avLst/>
          </a:prstGeom>
          <a:noFill/>
          <a:ln>
            <a:noFill/>
          </a:ln>
        </p:spPr>
      </p:pic>
      <p:pic>
        <p:nvPicPr>
          <p:cNvPr id="159" name="Google Shape;159;p26"/>
          <p:cNvPicPr preferRelativeResize="0"/>
          <p:nvPr/>
        </p:nvPicPr>
        <p:blipFill>
          <a:blip r:embed="rId4">
            <a:alphaModFix/>
          </a:blip>
          <a:stretch>
            <a:fillRect/>
          </a:stretch>
        </p:blipFill>
        <p:spPr>
          <a:xfrm>
            <a:off x="7264100" y="1939200"/>
            <a:ext cx="1377351" cy="1377351"/>
          </a:xfrm>
          <a:prstGeom prst="rect">
            <a:avLst/>
          </a:prstGeom>
          <a:noFill/>
          <a:ln>
            <a:noFill/>
          </a:ln>
        </p:spPr>
      </p:pic>
      <p:pic>
        <p:nvPicPr>
          <p:cNvPr id="160" name="Google Shape;160;p26"/>
          <p:cNvPicPr preferRelativeResize="0"/>
          <p:nvPr/>
        </p:nvPicPr>
        <p:blipFill>
          <a:blip r:embed="rId5">
            <a:alphaModFix/>
          </a:blip>
          <a:stretch>
            <a:fillRect/>
          </a:stretch>
        </p:blipFill>
        <p:spPr>
          <a:xfrm>
            <a:off x="4572003" y="2653101"/>
            <a:ext cx="3197450" cy="21311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Case Study: Instagram</a:t>
            </a:r>
            <a:endParaRPr/>
          </a:p>
        </p:txBody>
      </p:sp>
      <p:sp>
        <p:nvSpPr>
          <p:cNvPr id="166" name="Google Shape;166;p27"/>
          <p:cNvSpPr txBox="1"/>
          <p:nvPr>
            <p:ph idx="1" type="body"/>
          </p:nvPr>
        </p:nvSpPr>
        <p:spPr>
          <a:xfrm>
            <a:off x="95000" y="2539850"/>
            <a:ext cx="3999900" cy="17391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pl" sz="1200"/>
              <a:t>Instagram jest doskonałym przykładem wdrożenia zasady Mobile First. Aplikacja została zaprojektowana z myślą o użytkownikach mobilnych, co sprawiło, że jej interfejs jest intuicyjny i wygodny nawet na najmniejszych ekranach.</a:t>
            </a:r>
            <a:endParaRPr sz="1200"/>
          </a:p>
          <a:p>
            <a:pPr indent="0" lvl="0" marL="457200" rtl="0" algn="l">
              <a:spcBef>
                <a:spcPts val="1200"/>
              </a:spcBef>
              <a:spcAft>
                <a:spcPts val="0"/>
              </a:spcAft>
              <a:buNone/>
            </a:pPr>
            <a:r>
              <a:t/>
            </a:r>
            <a:endParaRPr sz="1200"/>
          </a:p>
          <a:p>
            <a:pPr indent="0" lvl="0" marL="457200" rtl="0" algn="l">
              <a:spcBef>
                <a:spcPts val="1200"/>
              </a:spcBef>
              <a:spcAft>
                <a:spcPts val="1200"/>
              </a:spcAft>
              <a:buNone/>
            </a:pPr>
            <a:r>
              <a:t/>
            </a:r>
            <a:endParaRPr sz="1200"/>
          </a:p>
        </p:txBody>
      </p:sp>
      <p:pic>
        <p:nvPicPr>
          <p:cNvPr id="167" name="Google Shape;167;p27"/>
          <p:cNvPicPr preferRelativeResize="0"/>
          <p:nvPr/>
        </p:nvPicPr>
        <p:blipFill>
          <a:blip r:embed="rId3">
            <a:alphaModFix/>
          </a:blip>
          <a:stretch>
            <a:fillRect/>
          </a:stretch>
        </p:blipFill>
        <p:spPr>
          <a:xfrm>
            <a:off x="4326600" y="2262963"/>
            <a:ext cx="4367400" cy="229288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Case Study: Instagram</a:t>
            </a:r>
            <a:endParaRPr/>
          </a:p>
        </p:txBody>
      </p:sp>
      <p:sp>
        <p:nvSpPr>
          <p:cNvPr id="173" name="Google Shape;173;p28"/>
          <p:cNvSpPr txBox="1"/>
          <p:nvPr>
            <p:ph idx="1" type="body"/>
          </p:nvPr>
        </p:nvSpPr>
        <p:spPr>
          <a:xfrm>
            <a:off x="4694100" y="2323525"/>
            <a:ext cx="3999900" cy="27102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pl" sz="1200"/>
              <a:t>Kluczowe cechy mobilnego interfejsu Instagrama to prostota nawigacji, szybkość ładowania treści oraz optymalizacja multimediów. Dzięki podejściu Mobile First Instagram stał się jedną z najpopularniejszych aplikacji na świecie, oferując płynne i angażujące doświadczenie użytkownikom na całym świecie.</a:t>
            </a:r>
            <a:endParaRPr sz="1200"/>
          </a:p>
          <a:p>
            <a:pPr indent="0" lvl="0" marL="457200" rtl="0" algn="l">
              <a:spcBef>
                <a:spcPts val="1200"/>
              </a:spcBef>
              <a:spcAft>
                <a:spcPts val="1200"/>
              </a:spcAft>
              <a:buNone/>
            </a:pPr>
            <a:r>
              <a:t/>
            </a:r>
            <a:endParaRPr sz="1200"/>
          </a:p>
        </p:txBody>
      </p:sp>
      <p:pic>
        <p:nvPicPr>
          <p:cNvPr id="174" name="Google Shape;174;p28"/>
          <p:cNvPicPr preferRelativeResize="0"/>
          <p:nvPr/>
        </p:nvPicPr>
        <p:blipFill>
          <a:blip r:embed="rId3">
            <a:alphaModFix/>
          </a:blip>
          <a:stretch>
            <a:fillRect/>
          </a:stretch>
        </p:blipFill>
        <p:spPr>
          <a:xfrm>
            <a:off x="471900" y="2157925"/>
            <a:ext cx="4282973" cy="2409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233475" y="532900"/>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Dark Mode i jego rola w Mobile First</a:t>
            </a:r>
            <a:endParaRPr/>
          </a:p>
        </p:txBody>
      </p:sp>
      <p:sp>
        <p:nvSpPr>
          <p:cNvPr id="180" name="Google Shape;180;p29"/>
          <p:cNvSpPr txBox="1"/>
          <p:nvPr>
            <p:ph idx="1" type="body"/>
          </p:nvPr>
        </p:nvSpPr>
        <p:spPr>
          <a:xfrm>
            <a:off x="3709825" y="820650"/>
            <a:ext cx="4464300" cy="19341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sz="1400">
                <a:solidFill>
                  <a:schemeClr val="lt2"/>
                </a:solidFill>
              </a:rPr>
              <a:t>Tryb ciemny stał się jednym z popularnych trendów w projektowaniu interfejsów mobilnych. Nie tylko wygląda estetycznie, ale także zmniejsza zmęczenie oczu użytkowników, zwłaszcza w nocy. W przypadku ekranów OLED i AMOLED Dark Mode może również zmniejszyć zużycie energii, wydłużając czas pracy baterii. W Mobile First warto zapewnić użytkownikom możliwość wyboru między trybem jasnym a ciemnym, dostosowując interfejs do ich preferencji. Dobrze zaprojektowany Dark Mode powinien zachować odpowiedni kontrast i czytelność tekstów.</a:t>
            </a:r>
            <a:endParaRPr sz="1400">
              <a:solidFill>
                <a:schemeClr val="lt2"/>
              </a:solidFill>
            </a:endParaRPr>
          </a:p>
        </p:txBody>
      </p:sp>
      <p:pic>
        <p:nvPicPr>
          <p:cNvPr id="181" name="Google Shape;181;p29"/>
          <p:cNvPicPr preferRelativeResize="0"/>
          <p:nvPr/>
        </p:nvPicPr>
        <p:blipFill rotWithShape="1">
          <a:blip r:embed="rId3">
            <a:alphaModFix/>
          </a:blip>
          <a:srcRect b="17384" l="19408" r="18821" t="13820"/>
          <a:stretch/>
        </p:blipFill>
        <p:spPr>
          <a:xfrm>
            <a:off x="446350" y="2649675"/>
            <a:ext cx="2288349" cy="1433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Statystyki i trendy Mobile First</a:t>
            </a:r>
            <a:endParaRPr/>
          </a:p>
        </p:txBody>
      </p:sp>
      <p:sp>
        <p:nvSpPr>
          <p:cNvPr id="187" name="Google Shape;187;p30"/>
          <p:cNvSpPr txBox="1"/>
          <p:nvPr>
            <p:ph idx="1" type="body"/>
          </p:nvPr>
        </p:nvSpPr>
        <p:spPr>
          <a:xfrm>
            <a:off x="4785950" y="2245850"/>
            <a:ext cx="3999900" cy="2710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pl" sz="1200"/>
              <a:t>Z roku na rok liczba użytkowników mobilnych stale rośnie.</a:t>
            </a:r>
            <a:endParaRPr sz="1200"/>
          </a:p>
          <a:p>
            <a:pPr indent="-298450" lvl="0" marL="457200" rtl="0" algn="l">
              <a:spcBef>
                <a:spcPts val="0"/>
              </a:spcBef>
              <a:spcAft>
                <a:spcPts val="0"/>
              </a:spcAft>
              <a:buClr>
                <a:srgbClr val="000000"/>
              </a:buClr>
              <a:buSzPts val="1100"/>
              <a:buFont typeface="Arial"/>
              <a:buChar char="●"/>
            </a:pPr>
            <a:r>
              <a:rPr lang="pl" sz="1200"/>
              <a:t>Według raportów ponad 60% ruchu internetowego pochodzi z urządzeń mobilnych.</a:t>
            </a:r>
            <a:endParaRPr sz="1200"/>
          </a:p>
          <a:p>
            <a:pPr indent="-298450" lvl="0" marL="457200" rtl="0" algn="l">
              <a:spcBef>
                <a:spcPts val="0"/>
              </a:spcBef>
              <a:spcAft>
                <a:spcPts val="0"/>
              </a:spcAft>
              <a:buClr>
                <a:srgbClr val="000000"/>
              </a:buClr>
              <a:buSzPts val="1100"/>
              <a:buFont typeface="Arial"/>
              <a:buChar char="●"/>
            </a:pPr>
            <a:r>
              <a:rPr lang="pl" sz="1200"/>
              <a:t>Firmy inwestujące w Mobile First odnotowują większe zaangażowanie użytkowników.</a:t>
            </a:r>
            <a:endParaRPr sz="1200"/>
          </a:p>
          <a:p>
            <a:pPr indent="-298450" lvl="0" marL="457200" rtl="0" algn="l">
              <a:spcBef>
                <a:spcPts val="0"/>
              </a:spcBef>
              <a:spcAft>
                <a:spcPts val="0"/>
              </a:spcAft>
              <a:buClr>
                <a:srgbClr val="000000"/>
              </a:buClr>
              <a:buSzPts val="1100"/>
              <a:buFont typeface="Arial"/>
              <a:buChar char="●"/>
            </a:pPr>
            <a:r>
              <a:rPr lang="pl" sz="1200"/>
              <a:t>Rosnące znaczenie Progressive Web Apps (PWA) wspierających mobilność.</a:t>
            </a:r>
            <a:endParaRPr sz="1200"/>
          </a:p>
          <a:p>
            <a:pPr indent="0" lvl="0" marL="457200" rtl="0" algn="l">
              <a:spcBef>
                <a:spcPts val="1200"/>
              </a:spcBef>
              <a:spcAft>
                <a:spcPts val="1200"/>
              </a:spcAft>
              <a:buNone/>
            </a:pPr>
            <a:r>
              <a:t/>
            </a:r>
            <a:endParaRPr sz="1200"/>
          </a:p>
        </p:txBody>
      </p:sp>
      <p:pic>
        <p:nvPicPr>
          <p:cNvPr id="188" name="Google Shape;188;p30"/>
          <p:cNvPicPr preferRelativeResize="0"/>
          <p:nvPr/>
        </p:nvPicPr>
        <p:blipFill>
          <a:blip r:embed="rId3">
            <a:alphaModFix/>
          </a:blip>
          <a:stretch>
            <a:fillRect/>
          </a:stretch>
        </p:blipFill>
        <p:spPr>
          <a:xfrm>
            <a:off x="818650" y="2245852"/>
            <a:ext cx="3519650" cy="23464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Animacje i mikrointerakcje w Mobile First</a:t>
            </a:r>
            <a:endParaRPr/>
          </a:p>
        </p:txBody>
      </p:sp>
      <p:sp>
        <p:nvSpPr>
          <p:cNvPr id="194" name="Google Shape;194;p31"/>
          <p:cNvSpPr txBox="1"/>
          <p:nvPr>
            <p:ph idx="1" type="body"/>
          </p:nvPr>
        </p:nvSpPr>
        <p:spPr>
          <a:xfrm>
            <a:off x="4743425" y="1825400"/>
            <a:ext cx="3999900" cy="27102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sz="1200"/>
              <a:t>Animacje i mikrointerakcje to kluczowe elementy poprawiające doświadczenie użytkownika w aplikacjach mobilnych. Pomagają one wizualnie wskazywać akcje użytkownika, np. animowane przyciski potwierdzające kliknięcie. Delikatne animacje mogą również poprawić płynność przejść między ekranami, zwiększając intuicyjność nawigacji. Ważne jest, aby animacje były lekkie i zoptymalizowane, aby nie spowalniały aplikacji. Dzięki dobrze zaprojektowanym mikrointerakcjom użytkownicy szybciej uczą się obsługi aplikacji i lepiej rozumieją jej funkcje.</a:t>
            </a:r>
            <a:endParaRPr sz="1200"/>
          </a:p>
        </p:txBody>
      </p:sp>
      <p:pic>
        <p:nvPicPr>
          <p:cNvPr id="195" name="Google Shape;195;p31"/>
          <p:cNvPicPr preferRelativeResize="0"/>
          <p:nvPr/>
        </p:nvPicPr>
        <p:blipFill rotWithShape="1">
          <a:blip r:embed="rId3">
            <a:alphaModFix/>
          </a:blip>
          <a:srcRect b="0" l="29368" r="0" t="0"/>
          <a:stretch/>
        </p:blipFill>
        <p:spPr>
          <a:xfrm>
            <a:off x="758050" y="1917500"/>
            <a:ext cx="3753999" cy="298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Czym jest Mobile First?</a:t>
            </a:r>
            <a:endParaRPr/>
          </a:p>
        </p:txBody>
      </p:sp>
      <p:sp>
        <p:nvSpPr>
          <p:cNvPr id="74" name="Google Shape;74;p14"/>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a:t>Mobile First to podejście do projektowania stron internetowych oraz aplikacji, które stawia na pierwszym miejscu urządzenia mobilne. W praktyce oznacza to, że projektowanie rozpoczyna się od najmniejszych ekranów i dopiero później rozbudowuje się interfejs na większe ekrany (tablet, desktop).</a:t>
            </a:r>
            <a:endParaRPr/>
          </a:p>
        </p:txBody>
      </p:sp>
      <p:pic>
        <p:nvPicPr>
          <p:cNvPr id="75" name="Google Shape;75;p14"/>
          <p:cNvPicPr preferRelativeResize="0"/>
          <p:nvPr/>
        </p:nvPicPr>
        <p:blipFill>
          <a:blip r:embed="rId3">
            <a:alphaModFix/>
          </a:blip>
          <a:stretch>
            <a:fillRect/>
          </a:stretch>
        </p:blipFill>
        <p:spPr>
          <a:xfrm>
            <a:off x="5163350" y="2165302"/>
            <a:ext cx="3185300" cy="2121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265500" y="344100"/>
            <a:ext cx="4045200" cy="3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sz="1800"/>
              <a:t>Mobile First vs Desktop First</a:t>
            </a:r>
            <a:endParaRPr sz="1800"/>
          </a:p>
        </p:txBody>
      </p:sp>
      <p:sp>
        <p:nvSpPr>
          <p:cNvPr id="201" name="Google Shape;201;p32"/>
          <p:cNvSpPr txBox="1"/>
          <p:nvPr>
            <p:ph type="title"/>
          </p:nvPr>
        </p:nvSpPr>
        <p:spPr>
          <a:xfrm>
            <a:off x="265500" y="804575"/>
            <a:ext cx="6455100" cy="1347600"/>
          </a:xfrm>
          <a:prstGeom prst="rect">
            <a:avLst/>
          </a:prstGeom>
          <a:solidFill>
            <a:srgbClr val="FAFAFA"/>
          </a:solidFill>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lang="pl" sz="1200"/>
              <a:t>Mobile First stawia na prostotę i szybkość działania na małych ekranach.</a:t>
            </a:r>
            <a:endParaRPr sz="1200"/>
          </a:p>
          <a:p>
            <a:pPr indent="-298450" lvl="0" marL="457200" rtl="0" algn="l">
              <a:lnSpc>
                <a:spcPct val="115000"/>
              </a:lnSpc>
              <a:spcBef>
                <a:spcPts val="0"/>
              </a:spcBef>
              <a:spcAft>
                <a:spcPts val="0"/>
              </a:spcAft>
              <a:buClr>
                <a:srgbClr val="000000"/>
              </a:buClr>
              <a:buSzPts val="1100"/>
              <a:buFont typeface="Arial"/>
              <a:buChar char="●"/>
            </a:pPr>
            <a:r>
              <a:rPr lang="pl" sz="1200"/>
              <a:t>Desktop First koncentruje się na rozbudowanych funkcjach i szczegółach.</a:t>
            </a:r>
            <a:endParaRPr sz="1200"/>
          </a:p>
          <a:p>
            <a:pPr indent="-298450" lvl="0" marL="457200" rtl="0" algn="l">
              <a:lnSpc>
                <a:spcPct val="115000"/>
              </a:lnSpc>
              <a:spcBef>
                <a:spcPts val="0"/>
              </a:spcBef>
              <a:spcAft>
                <a:spcPts val="0"/>
              </a:spcAft>
              <a:buClr>
                <a:srgbClr val="000000"/>
              </a:buClr>
              <a:buSzPts val="1100"/>
              <a:buFont typeface="Arial"/>
              <a:buChar char="●"/>
            </a:pPr>
            <a:r>
              <a:rPr lang="pl" sz="1200"/>
              <a:t>Mobile First zmusza do skupienia się na kluczowych funkcjach od samego początku.</a:t>
            </a:r>
            <a:endParaRPr sz="1200"/>
          </a:p>
          <a:p>
            <a:pPr indent="-298450" lvl="0" marL="457200" rtl="0" algn="l">
              <a:lnSpc>
                <a:spcPct val="115000"/>
              </a:lnSpc>
              <a:spcBef>
                <a:spcPts val="0"/>
              </a:spcBef>
              <a:spcAft>
                <a:spcPts val="0"/>
              </a:spcAft>
              <a:buClr>
                <a:srgbClr val="000000"/>
              </a:buClr>
              <a:buSzPts val="1100"/>
              <a:buFont typeface="Arial"/>
              <a:buChar char="●"/>
            </a:pPr>
            <a:r>
              <a:rPr lang="pl" sz="1200"/>
              <a:t>Desktop First wymaga późniejszej adaptacji do urządzeń mobilnych.</a:t>
            </a:r>
            <a:endParaRPr sz="1200"/>
          </a:p>
          <a:p>
            <a:pPr indent="0" lvl="0" marL="0" rtl="0" algn="l">
              <a:spcBef>
                <a:spcPts val="1200"/>
              </a:spcBef>
              <a:spcAft>
                <a:spcPts val="0"/>
              </a:spcAft>
              <a:buNone/>
            </a:pPr>
            <a:r>
              <a:t/>
            </a:r>
            <a:endParaRPr sz="1200"/>
          </a:p>
        </p:txBody>
      </p:sp>
      <p:pic>
        <p:nvPicPr>
          <p:cNvPr id="202" name="Google Shape;202;p32"/>
          <p:cNvPicPr preferRelativeResize="0"/>
          <p:nvPr/>
        </p:nvPicPr>
        <p:blipFill>
          <a:blip r:embed="rId3">
            <a:alphaModFix/>
          </a:blip>
          <a:stretch>
            <a:fillRect/>
          </a:stretch>
        </p:blipFill>
        <p:spPr>
          <a:xfrm>
            <a:off x="2003550" y="2383900"/>
            <a:ext cx="5136899" cy="24354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265500" y="344100"/>
            <a:ext cx="4045200" cy="3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sz="1800"/>
              <a:t>Mobile First a SEO</a:t>
            </a:r>
            <a:endParaRPr sz="1800"/>
          </a:p>
        </p:txBody>
      </p:sp>
      <p:sp>
        <p:nvSpPr>
          <p:cNvPr id="208" name="Google Shape;208;p33"/>
          <p:cNvSpPr txBox="1"/>
          <p:nvPr>
            <p:ph type="title"/>
          </p:nvPr>
        </p:nvSpPr>
        <p:spPr>
          <a:xfrm>
            <a:off x="308000" y="939175"/>
            <a:ext cx="6741300" cy="1179300"/>
          </a:xfrm>
          <a:prstGeom prst="rect">
            <a:avLst/>
          </a:prstGeom>
          <a:solidFill>
            <a:srgbClr val="FAFAFA"/>
          </a:solidFill>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0" lvl="0" marL="0" rtl="0" algn="l">
              <a:spcBef>
                <a:spcPts val="0"/>
              </a:spcBef>
              <a:spcAft>
                <a:spcPts val="0"/>
              </a:spcAft>
              <a:buNone/>
            </a:pPr>
            <a:r>
              <a:rPr lang="pl" sz="1200"/>
              <a:t>Google faworyzuje strony zoptymalizowane pod kątem urządzeń mobilnych, co oznacza, że Mobile First bezpośrednio wpływa na SEO. Wysoka szybkość ładowania, intuicyjna nawigacja i czytelność treści to kluczowe czynniki wpływające na ranking strony w wynikach wyszukiwania.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pic>
        <p:nvPicPr>
          <p:cNvPr id="209" name="Google Shape;209;p33"/>
          <p:cNvPicPr preferRelativeResize="0"/>
          <p:nvPr/>
        </p:nvPicPr>
        <p:blipFill>
          <a:blip r:embed="rId3">
            <a:alphaModFix/>
          </a:blip>
          <a:stretch>
            <a:fillRect/>
          </a:stretch>
        </p:blipFill>
        <p:spPr>
          <a:xfrm>
            <a:off x="5005450" y="2522150"/>
            <a:ext cx="3846550" cy="1923275"/>
          </a:xfrm>
          <a:prstGeom prst="rect">
            <a:avLst/>
          </a:prstGeom>
          <a:noFill/>
          <a:ln>
            <a:noFill/>
          </a:ln>
        </p:spPr>
      </p:pic>
      <p:sp>
        <p:nvSpPr>
          <p:cNvPr id="210" name="Google Shape;210;p33"/>
          <p:cNvSpPr txBox="1"/>
          <p:nvPr>
            <p:ph type="title"/>
          </p:nvPr>
        </p:nvSpPr>
        <p:spPr>
          <a:xfrm>
            <a:off x="308000" y="2486786"/>
            <a:ext cx="3152700" cy="1693200"/>
          </a:xfrm>
          <a:prstGeom prst="rect">
            <a:avLst/>
          </a:prstGeom>
          <a:solidFill>
            <a:srgbClr val="FAFAFA"/>
          </a:solidFill>
        </p:spPr>
        <p:txBody>
          <a:bodyPr anchorCtr="0" anchor="t" bIns="91425" lIns="91425" spcFirstLastPara="1" rIns="91425" wrap="square" tIns="91425">
            <a:noAutofit/>
          </a:bodyPr>
          <a:lstStyle/>
          <a:p>
            <a:pPr indent="0" lvl="0" marL="0" rtl="0" algn="l">
              <a:spcBef>
                <a:spcPts val="0"/>
              </a:spcBef>
              <a:spcAft>
                <a:spcPts val="0"/>
              </a:spcAft>
              <a:buNone/>
            </a:pPr>
            <a:r>
              <a:rPr lang="pl" sz="1200"/>
              <a:t>Optymalizacja SEO dla Mobile First obejmuje również poprawne stosowanie meta tagów, kompresję obrazów i dostosowanie czcionek. Ważnym aspektem jest również unikanie wyskakujących okienek (pop-upów), które mogą być irytujące dla użytkowników mobilnych. Strona powinna być łatwa do indeksowania przez Googlebot Mobile, który skanuje wersje mobilne stron internetowych.</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4"/>
          <p:cNvSpPr txBox="1"/>
          <p:nvPr>
            <p:ph type="title"/>
          </p:nvPr>
        </p:nvSpPr>
        <p:spPr>
          <a:xfrm>
            <a:off x="233475" y="114300"/>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M</a:t>
            </a:r>
            <a:r>
              <a:rPr lang="pl"/>
              <a:t>obile First w e-commerce</a:t>
            </a:r>
            <a:endParaRPr/>
          </a:p>
        </p:txBody>
      </p:sp>
      <p:sp>
        <p:nvSpPr>
          <p:cNvPr id="216" name="Google Shape;216;p34"/>
          <p:cNvSpPr txBox="1"/>
          <p:nvPr>
            <p:ph idx="1" type="body"/>
          </p:nvPr>
        </p:nvSpPr>
        <p:spPr>
          <a:xfrm>
            <a:off x="3709825" y="435100"/>
            <a:ext cx="4464300" cy="25935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pl">
                <a:solidFill>
                  <a:schemeClr val="lt2"/>
                </a:solidFill>
              </a:rPr>
              <a:t>Wzrost liczby transakcji mobilnych wymusza dostosowanie stron i aplikacji.</a:t>
            </a:r>
            <a:endParaRPr>
              <a:solidFill>
                <a:schemeClr val="lt2"/>
              </a:solidFill>
            </a:endParaRPr>
          </a:p>
          <a:p>
            <a:pPr indent="-298450" lvl="0" marL="457200" rtl="0" algn="l">
              <a:spcBef>
                <a:spcPts val="0"/>
              </a:spcBef>
              <a:spcAft>
                <a:spcPts val="0"/>
              </a:spcAft>
              <a:buClr>
                <a:srgbClr val="000000"/>
              </a:buClr>
              <a:buSzPts val="1100"/>
              <a:buFont typeface="Arial"/>
              <a:buChar char="●"/>
            </a:pPr>
            <a:r>
              <a:rPr lang="pl">
                <a:solidFill>
                  <a:schemeClr val="lt2"/>
                </a:solidFill>
              </a:rPr>
              <a:t>Proste i szybkie formularze zakupowe zachęcają użytkowników do finalizacji transakcji.</a:t>
            </a:r>
            <a:endParaRPr>
              <a:solidFill>
                <a:schemeClr val="lt2"/>
              </a:solidFill>
            </a:endParaRPr>
          </a:p>
          <a:p>
            <a:pPr indent="-298450" lvl="0" marL="457200" rtl="0" algn="l">
              <a:spcBef>
                <a:spcPts val="0"/>
              </a:spcBef>
              <a:spcAft>
                <a:spcPts val="0"/>
              </a:spcAft>
              <a:buClr>
                <a:srgbClr val="000000"/>
              </a:buClr>
              <a:buSzPts val="1100"/>
              <a:buFont typeface="Arial"/>
              <a:buChar char="●"/>
            </a:pPr>
            <a:r>
              <a:rPr lang="pl">
                <a:solidFill>
                  <a:schemeClr val="lt2"/>
                </a:solidFill>
              </a:rPr>
              <a:t>Integracja płatności mobilnych (np. Google Pay, Apple Pay) wspiera wygodę.</a:t>
            </a:r>
            <a:endParaRPr>
              <a:solidFill>
                <a:schemeClr val="lt2"/>
              </a:solidFill>
            </a:endParaRPr>
          </a:p>
          <a:p>
            <a:pPr indent="-298450" lvl="0" marL="457200" rtl="0" algn="l">
              <a:spcBef>
                <a:spcPts val="0"/>
              </a:spcBef>
              <a:spcAft>
                <a:spcPts val="0"/>
              </a:spcAft>
              <a:buClr>
                <a:srgbClr val="000000"/>
              </a:buClr>
              <a:buSzPts val="1100"/>
              <a:buFont typeface="Arial"/>
              <a:buChar char="●"/>
            </a:pPr>
            <a:r>
              <a:rPr lang="pl">
                <a:solidFill>
                  <a:schemeClr val="lt2"/>
                </a:solidFill>
              </a:rPr>
              <a:t>Personalizacja ofert w aplikacjach mobilnych zwiększa konwersję</a:t>
            </a:r>
            <a:endParaRPr>
              <a:solidFill>
                <a:schemeClr val="lt2"/>
              </a:solidFill>
            </a:endParaRPr>
          </a:p>
          <a:p>
            <a:pPr indent="0" lvl="0" marL="0" rtl="0" algn="l">
              <a:spcBef>
                <a:spcPts val="1200"/>
              </a:spcBef>
              <a:spcAft>
                <a:spcPts val="1200"/>
              </a:spcAft>
              <a:buNone/>
            </a:pPr>
            <a:r>
              <a:t/>
            </a:r>
            <a:endParaRPr>
              <a:solidFill>
                <a:schemeClr val="lt2"/>
              </a:solidFill>
            </a:endParaRPr>
          </a:p>
        </p:txBody>
      </p:sp>
      <p:pic>
        <p:nvPicPr>
          <p:cNvPr id="217" name="Google Shape;217;p34"/>
          <p:cNvPicPr preferRelativeResize="0"/>
          <p:nvPr/>
        </p:nvPicPr>
        <p:blipFill>
          <a:blip r:embed="rId3">
            <a:alphaModFix/>
          </a:blip>
          <a:stretch>
            <a:fillRect/>
          </a:stretch>
        </p:blipFill>
        <p:spPr>
          <a:xfrm>
            <a:off x="1045900" y="2932350"/>
            <a:ext cx="6764754" cy="1810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Testowanie aplikacji mobilnych</a:t>
            </a:r>
            <a:endParaRPr/>
          </a:p>
        </p:txBody>
      </p:sp>
      <p:sp>
        <p:nvSpPr>
          <p:cNvPr id="223" name="Google Shape;223;p3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pl"/>
              <a:t>Testy responsywności - sprawdzenie działania na różnych urządzeniach.</a:t>
            </a:r>
            <a:endParaRPr/>
          </a:p>
          <a:p>
            <a:pPr indent="-298450" lvl="0" marL="457200" rtl="0" algn="l">
              <a:spcBef>
                <a:spcPts val="0"/>
              </a:spcBef>
              <a:spcAft>
                <a:spcPts val="0"/>
              </a:spcAft>
              <a:buClr>
                <a:srgbClr val="000000"/>
              </a:buClr>
              <a:buSzPts val="1100"/>
              <a:buFont typeface="Arial"/>
              <a:buChar char="●"/>
            </a:pPr>
            <a:r>
              <a:rPr lang="pl"/>
              <a:t>Testy wydajnościowe - ocena szybkości ładowania i płynności działania.</a:t>
            </a:r>
            <a:endParaRPr/>
          </a:p>
          <a:p>
            <a:pPr indent="-298450" lvl="0" marL="457200" rtl="0" algn="l">
              <a:spcBef>
                <a:spcPts val="0"/>
              </a:spcBef>
              <a:spcAft>
                <a:spcPts val="0"/>
              </a:spcAft>
              <a:buClr>
                <a:srgbClr val="000000"/>
              </a:buClr>
              <a:buSzPts val="1100"/>
              <a:buFont typeface="Arial"/>
              <a:buChar char="●"/>
            </a:pPr>
            <a:r>
              <a:rPr lang="pl"/>
              <a:t>Testy użyteczności - sprawdzenie intuicyjności interfejsu.</a:t>
            </a:r>
            <a:endParaRPr/>
          </a:p>
          <a:p>
            <a:pPr indent="-298450" lvl="0" marL="457200" rtl="0" algn="l">
              <a:spcBef>
                <a:spcPts val="0"/>
              </a:spcBef>
              <a:spcAft>
                <a:spcPts val="0"/>
              </a:spcAft>
              <a:buClr>
                <a:srgbClr val="000000"/>
              </a:buClr>
              <a:buSzPts val="1100"/>
              <a:buFont typeface="Arial"/>
              <a:buChar char="●"/>
            </a:pPr>
            <a:r>
              <a:rPr lang="pl"/>
              <a:t>Automatyzacja testów przy użyciu narzędzi takich jak Appium lub Selenium.</a:t>
            </a:r>
            <a:endParaRPr/>
          </a:p>
          <a:p>
            <a:pPr indent="0" lvl="0" marL="457200" rtl="0" algn="l">
              <a:spcBef>
                <a:spcPts val="1200"/>
              </a:spcBef>
              <a:spcAft>
                <a:spcPts val="1200"/>
              </a:spcAft>
              <a:buNone/>
            </a:pPr>
            <a:r>
              <a:t/>
            </a:r>
            <a:endParaRPr/>
          </a:p>
        </p:txBody>
      </p:sp>
      <p:pic>
        <p:nvPicPr>
          <p:cNvPr id="224" name="Google Shape;224;p35"/>
          <p:cNvPicPr preferRelativeResize="0"/>
          <p:nvPr/>
        </p:nvPicPr>
        <p:blipFill>
          <a:blip r:embed="rId3">
            <a:alphaModFix/>
          </a:blip>
          <a:stretch>
            <a:fillRect/>
          </a:stretch>
        </p:blipFill>
        <p:spPr>
          <a:xfrm>
            <a:off x="4532075" y="1818375"/>
            <a:ext cx="4367400" cy="291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lang="pl"/>
              <a:t>Mobile First w administracji publicznej</a:t>
            </a:r>
            <a:endParaRPr/>
          </a:p>
        </p:txBody>
      </p:sp>
      <p:sp>
        <p:nvSpPr>
          <p:cNvPr id="230" name="Google Shape;230;p36"/>
          <p:cNvSpPr txBox="1"/>
          <p:nvPr>
            <p:ph idx="1" type="body"/>
          </p:nvPr>
        </p:nvSpPr>
        <p:spPr>
          <a:xfrm>
            <a:off x="471900" y="1919075"/>
            <a:ext cx="77322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pl"/>
              <a:t>Współczesna administracja publiczna coraz częściej decyduje się na wdrażanie rozwiązań opartych na podejściu Mobile First. Ułatwia to obywatelom dostęp do e-usług za pomocą urządzeń mobilnych. Wprowadzane aplikacje mobilne umożliwiają załatwianie spraw urzędowych bez konieczności wizyty w placówkach, co znacząco oszczędza czas i zmniejsza biurokrację. Dzięki temu mieszkańcy mogą składać wnioski, uzyskiwać zaświadczenia czy sprawdzać status swoich spraw bezpośrednio z poziomu smartfona. Takie podejście podnosi poziom zadowolenia obywateli oraz zwiększa efektywność działania instytucji publicznych. Rozwój takich aplikacji jest nie tylko wygodny, ale również podnosi poziom cyfryzacji usług publicznych.</a:t>
            </a:r>
            <a:endParaRPr/>
          </a:p>
          <a:p>
            <a:pPr indent="0" lvl="0" marL="457200" rtl="0" algn="l">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226650" y="647100"/>
            <a:ext cx="4045200" cy="3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sz="1800"/>
              <a:t>Mobile First w projektach PWA</a:t>
            </a:r>
            <a:endParaRPr sz="1800"/>
          </a:p>
        </p:txBody>
      </p:sp>
      <p:sp>
        <p:nvSpPr>
          <p:cNvPr id="236" name="Google Shape;236;p37"/>
          <p:cNvSpPr txBox="1"/>
          <p:nvPr>
            <p:ph type="title"/>
          </p:nvPr>
        </p:nvSpPr>
        <p:spPr>
          <a:xfrm>
            <a:off x="420875" y="1581575"/>
            <a:ext cx="3293100" cy="1347600"/>
          </a:xfrm>
          <a:prstGeom prst="rect">
            <a:avLst/>
          </a:prstGeom>
          <a:solidFill>
            <a:srgbClr val="FAFAFA"/>
          </a:solidFill>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lang="pl" sz="1200"/>
              <a:t>Progressive Web Apps łączą cechy aplikacji mobilnych i stron internetowych.</a:t>
            </a:r>
            <a:endParaRPr sz="1200"/>
          </a:p>
          <a:p>
            <a:pPr indent="-298450" lvl="0" marL="457200" rtl="0" algn="l">
              <a:lnSpc>
                <a:spcPct val="115000"/>
              </a:lnSpc>
              <a:spcBef>
                <a:spcPts val="0"/>
              </a:spcBef>
              <a:spcAft>
                <a:spcPts val="0"/>
              </a:spcAft>
              <a:buClr>
                <a:srgbClr val="000000"/>
              </a:buClr>
              <a:buSzPts val="1100"/>
              <a:buFont typeface="Arial"/>
              <a:buChar char="●"/>
            </a:pPr>
            <a:r>
              <a:rPr lang="pl" sz="1200"/>
              <a:t>Szybkość działania i możliwość pracy offline to kluczowe elementy PWA.</a:t>
            </a:r>
            <a:endParaRPr sz="1200"/>
          </a:p>
          <a:p>
            <a:pPr indent="-298450" lvl="0" marL="457200" rtl="0" algn="l">
              <a:lnSpc>
                <a:spcPct val="115000"/>
              </a:lnSpc>
              <a:spcBef>
                <a:spcPts val="0"/>
              </a:spcBef>
              <a:spcAft>
                <a:spcPts val="0"/>
              </a:spcAft>
              <a:buClr>
                <a:srgbClr val="000000"/>
              </a:buClr>
              <a:buSzPts val="1100"/>
              <a:buFont typeface="Arial"/>
              <a:buChar char="●"/>
            </a:pPr>
            <a:r>
              <a:rPr lang="pl" sz="1200"/>
              <a:t>Mobile First stanowi fundament dla projektowania PWA.</a:t>
            </a:r>
            <a:endParaRPr sz="1200"/>
          </a:p>
          <a:p>
            <a:pPr indent="-298450" lvl="0" marL="457200" rtl="0" algn="l">
              <a:lnSpc>
                <a:spcPct val="115000"/>
              </a:lnSpc>
              <a:spcBef>
                <a:spcPts val="0"/>
              </a:spcBef>
              <a:spcAft>
                <a:spcPts val="0"/>
              </a:spcAft>
              <a:buClr>
                <a:srgbClr val="000000"/>
              </a:buClr>
              <a:buSzPts val="1100"/>
              <a:buFont typeface="Arial"/>
              <a:buChar char="●"/>
            </a:pPr>
            <a:r>
              <a:rPr lang="pl" sz="1200"/>
              <a:t>Korzyści: szybsze ładowanie, płynność i dostępność na różnych urządzeniach.</a:t>
            </a:r>
            <a:endParaRPr sz="1200"/>
          </a:p>
          <a:p>
            <a:pPr indent="0" lvl="0" marL="0" rtl="0" algn="l">
              <a:spcBef>
                <a:spcPts val="1200"/>
              </a:spcBef>
              <a:spcAft>
                <a:spcPts val="0"/>
              </a:spcAft>
              <a:buNone/>
            </a:pPr>
            <a:r>
              <a:t/>
            </a:r>
            <a:endParaRPr sz="1200"/>
          </a:p>
        </p:txBody>
      </p:sp>
      <p:pic>
        <p:nvPicPr>
          <p:cNvPr id="237" name="Google Shape;237;p37"/>
          <p:cNvPicPr preferRelativeResize="0"/>
          <p:nvPr/>
        </p:nvPicPr>
        <p:blipFill>
          <a:blip r:embed="rId3">
            <a:alphaModFix/>
          </a:blip>
          <a:stretch>
            <a:fillRect/>
          </a:stretch>
        </p:blipFill>
        <p:spPr>
          <a:xfrm>
            <a:off x="4271850" y="1675225"/>
            <a:ext cx="4567350" cy="20133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Wyzwania w podejściu Mobile First</a:t>
            </a:r>
            <a:endParaRPr/>
          </a:p>
        </p:txBody>
      </p:sp>
      <p:sp>
        <p:nvSpPr>
          <p:cNvPr id="243" name="Google Shape;243;p38"/>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pl"/>
              <a:t>Ograniczone zasoby sprzętowe - mniejsza moc obliczeniowa i pamięć.</a:t>
            </a:r>
            <a:endParaRPr/>
          </a:p>
          <a:p>
            <a:pPr indent="-298450" lvl="0" marL="457200" rtl="0" algn="l">
              <a:spcBef>
                <a:spcPts val="0"/>
              </a:spcBef>
              <a:spcAft>
                <a:spcPts val="0"/>
              </a:spcAft>
              <a:buClr>
                <a:srgbClr val="000000"/>
              </a:buClr>
              <a:buSzPts val="1100"/>
              <a:buFont typeface="Arial"/>
              <a:buChar char="●"/>
            </a:pPr>
            <a:r>
              <a:rPr lang="pl"/>
              <a:t>Problemy z kompatybilnością między różnymi urządzeniami i systemami.</a:t>
            </a:r>
            <a:endParaRPr/>
          </a:p>
          <a:p>
            <a:pPr indent="-298450" lvl="0" marL="457200" rtl="0" algn="l">
              <a:spcBef>
                <a:spcPts val="0"/>
              </a:spcBef>
              <a:spcAft>
                <a:spcPts val="0"/>
              </a:spcAft>
              <a:buClr>
                <a:srgbClr val="000000"/>
              </a:buClr>
              <a:buSzPts val="1100"/>
              <a:buFont typeface="Arial"/>
              <a:buChar char="●"/>
            </a:pPr>
            <a:r>
              <a:rPr lang="pl"/>
              <a:t>Konieczność optymalizacji obrazów i multimediów.</a:t>
            </a:r>
            <a:endParaRPr/>
          </a:p>
          <a:p>
            <a:pPr indent="-298450" lvl="0" marL="457200" rtl="0" algn="l">
              <a:spcBef>
                <a:spcPts val="0"/>
              </a:spcBef>
              <a:spcAft>
                <a:spcPts val="0"/>
              </a:spcAft>
              <a:buClr>
                <a:srgbClr val="000000"/>
              </a:buClr>
              <a:buSzPts val="1100"/>
              <a:buFont typeface="Arial"/>
              <a:buChar char="●"/>
            </a:pPr>
            <a:r>
              <a:rPr lang="pl"/>
              <a:t>Wyzwania związane z zapewnieniem pełnej dostępności.</a:t>
            </a:r>
            <a:endParaRPr/>
          </a:p>
        </p:txBody>
      </p:sp>
      <p:pic>
        <p:nvPicPr>
          <p:cNvPr id="244" name="Google Shape;244;p38"/>
          <p:cNvPicPr preferRelativeResize="0"/>
          <p:nvPr/>
        </p:nvPicPr>
        <p:blipFill>
          <a:blip r:embed="rId3">
            <a:alphaModFix/>
          </a:blip>
          <a:stretch>
            <a:fillRect/>
          </a:stretch>
        </p:blipFill>
        <p:spPr>
          <a:xfrm>
            <a:off x="4776300" y="2005975"/>
            <a:ext cx="3981450" cy="27241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ph type="title"/>
          </p:nvPr>
        </p:nvSpPr>
        <p:spPr>
          <a:xfrm>
            <a:off x="226650" y="647100"/>
            <a:ext cx="4045200" cy="3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sz="1800"/>
              <a:t>Przykłady zastosowań Mobile First</a:t>
            </a:r>
            <a:endParaRPr sz="1800"/>
          </a:p>
        </p:txBody>
      </p:sp>
      <p:sp>
        <p:nvSpPr>
          <p:cNvPr id="250" name="Google Shape;250;p39"/>
          <p:cNvSpPr txBox="1"/>
          <p:nvPr>
            <p:ph type="title"/>
          </p:nvPr>
        </p:nvSpPr>
        <p:spPr>
          <a:xfrm>
            <a:off x="304350" y="1581575"/>
            <a:ext cx="3293100" cy="1347600"/>
          </a:xfrm>
          <a:prstGeom prst="rect">
            <a:avLst/>
          </a:prstGeom>
          <a:solidFill>
            <a:srgbClr val="FAFAFA"/>
          </a:solidFill>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rgbClr val="000000"/>
              </a:buClr>
              <a:buSzPts val="1100"/>
              <a:buFont typeface="Arial"/>
              <a:buChar char="●"/>
            </a:pPr>
            <a:r>
              <a:rPr lang="pl" sz="1200"/>
              <a:t>Sklepy internetowe: Zalando, Amazon - szybkie i czytelne interfejsy.</a:t>
            </a:r>
            <a:endParaRPr sz="1200"/>
          </a:p>
          <a:p>
            <a:pPr indent="-298450" lvl="0" marL="457200" rtl="0" algn="l">
              <a:lnSpc>
                <a:spcPct val="115000"/>
              </a:lnSpc>
              <a:spcBef>
                <a:spcPts val="0"/>
              </a:spcBef>
              <a:spcAft>
                <a:spcPts val="0"/>
              </a:spcAft>
              <a:buClr>
                <a:srgbClr val="000000"/>
              </a:buClr>
              <a:buSzPts val="1100"/>
              <a:buFont typeface="Arial"/>
              <a:buChar char="●"/>
            </a:pPr>
            <a:r>
              <a:rPr lang="pl" sz="1200"/>
              <a:t>Aplikacje bankowe: Revolut, mBank - prostota i bezpieczeństwo.</a:t>
            </a:r>
            <a:endParaRPr sz="1200"/>
          </a:p>
          <a:p>
            <a:pPr indent="-298450" lvl="0" marL="457200" rtl="0" algn="l">
              <a:lnSpc>
                <a:spcPct val="115000"/>
              </a:lnSpc>
              <a:spcBef>
                <a:spcPts val="0"/>
              </a:spcBef>
              <a:spcAft>
                <a:spcPts val="0"/>
              </a:spcAft>
              <a:buClr>
                <a:srgbClr val="000000"/>
              </a:buClr>
              <a:buSzPts val="1100"/>
              <a:buFont typeface="Arial"/>
              <a:buChar char="●"/>
            </a:pPr>
            <a:r>
              <a:rPr lang="pl" sz="1200"/>
              <a:t>Platformy społecznościowe: Facebook, Twitter - szybki dostęp do treści.</a:t>
            </a:r>
            <a:endParaRPr sz="1200"/>
          </a:p>
          <a:p>
            <a:pPr indent="-298450" lvl="0" marL="457200" rtl="0" algn="l">
              <a:lnSpc>
                <a:spcPct val="115000"/>
              </a:lnSpc>
              <a:spcBef>
                <a:spcPts val="0"/>
              </a:spcBef>
              <a:spcAft>
                <a:spcPts val="0"/>
              </a:spcAft>
              <a:buClr>
                <a:srgbClr val="000000"/>
              </a:buClr>
              <a:buSzPts val="1100"/>
              <a:buFont typeface="Arial"/>
              <a:buChar char="●"/>
            </a:pPr>
            <a:r>
              <a:rPr lang="pl" sz="1200"/>
              <a:t>Usługi mobilne: Uber, Bolt - intuicyjna nawigacja i płynna obsługa.</a:t>
            </a:r>
            <a:endParaRPr sz="1200"/>
          </a:p>
          <a:p>
            <a:pPr indent="0" lvl="0" marL="0" rtl="0" algn="l">
              <a:spcBef>
                <a:spcPts val="1200"/>
              </a:spcBef>
              <a:spcAft>
                <a:spcPts val="0"/>
              </a:spcAft>
              <a:buNone/>
            </a:pPr>
            <a:r>
              <a:t/>
            </a:r>
            <a:endParaRPr sz="1200"/>
          </a:p>
        </p:txBody>
      </p:sp>
      <p:pic>
        <p:nvPicPr>
          <p:cNvPr id="251" name="Google Shape;251;p39"/>
          <p:cNvPicPr preferRelativeResize="0"/>
          <p:nvPr/>
        </p:nvPicPr>
        <p:blipFill>
          <a:blip r:embed="rId3">
            <a:alphaModFix/>
          </a:blip>
          <a:stretch>
            <a:fillRect/>
          </a:stretch>
        </p:blipFill>
        <p:spPr>
          <a:xfrm>
            <a:off x="5089100" y="543075"/>
            <a:ext cx="3638298" cy="2424950"/>
          </a:xfrm>
          <a:prstGeom prst="rect">
            <a:avLst/>
          </a:prstGeom>
          <a:noFill/>
          <a:ln>
            <a:noFill/>
          </a:ln>
        </p:spPr>
      </p:pic>
      <p:pic>
        <p:nvPicPr>
          <p:cNvPr id="252" name="Google Shape;252;p39"/>
          <p:cNvPicPr preferRelativeResize="0"/>
          <p:nvPr/>
        </p:nvPicPr>
        <p:blipFill>
          <a:blip r:embed="rId4">
            <a:alphaModFix/>
          </a:blip>
          <a:stretch>
            <a:fillRect/>
          </a:stretch>
        </p:blipFill>
        <p:spPr>
          <a:xfrm>
            <a:off x="5523615" y="2843725"/>
            <a:ext cx="2676075" cy="8077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ph type="title"/>
          </p:nvPr>
        </p:nvSpPr>
        <p:spPr>
          <a:xfrm>
            <a:off x="233475" y="1994550"/>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Dostępność (Accessibility) w Mobile First</a:t>
            </a:r>
            <a:endParaRPr/>
          </a:p>
        </p:txBody>
      </p:sp>
      <p:sp>
        <p:nvSpPr>
          <p:cNvPr id="258" name="Google Shape;258;p40"/>
          <p:cNvSpPr txBox="1"/>
          <p:nvPr>
            <p:ph idx="1" type="body"/>
          </p:nvPr>
        </p:nvSpPr>
        <p:spPr>
          <a:xfrm>
            <a:off x="3709825" y="799850"/>
            <a:ext cx="4464300" cy="19341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sz="1400">
                <a:solidFill>
                  <a:schemeClr val="lt2"/>
                </a:solidFill>
              </a:rPr>
              <a:t>Projektowanie z myślą o Accessibility (A11y) oznacza tworzenie interfejsów dostępnych dla osób z niepełnosprawnościami. Mobile First wymaga większego kontrastu tekstów, większych przycisków oraz kompatybilności z czytnikami ekranu. Warto zadbać o odpowiednie ARIA labels, które pomagają osobom niewidomym w nawigacji po stronie. Dostosowanie aplikacji do sterowania głosowego oraz obsługi za pomocą jednej ręki poprawia komfort korzystania. Firmy, które dbają o dostępność, zyskują większą grupę odbiorców i pozytywny wizerunek.</a:t>
            </a:r>
            <a:endParaRPr sz="1400">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Mobile First w aplikacjach korporacyjnych</a:t>
            </a:r>
            <a:endParaRPr/>
          </a:p>
        </p:txBody>
      </p:sp>
      <p:sp>
        <p:nvSpPr>
          <p:cNvPr id="264" name="Google Shape;264;p41"/>
          <p:cNvSpPr txBox="1"/>
          <p:nvPr>
            <p:ph idx="1" type="body"/>
          </p:nvPr>
        </p:nvSpPr>
        <p:spPr>
          <a:xfrm>
            <a:off x="308725" y="1926825"/>
            <a:ext cx="3475200" cy="2710200"/>
          </a:xfrm>
          <a:prstGeom prst="rect">
            <a:avLst/>
          </a:prstGeom>
        </p:spPr>
        <p:txBody>
          <a:bodyPr anchorCtr="0" anchor="t" bIns="91425" lIns="91425" spcFirstLastPara="1" rIns="91425" wrap="square" tIns="91425">
            <a:noAutofit/>
          </a:bodyPr>
          <a:lstStyle/>
          <a:p>
            <a:pPr indent="-292100" lvl="0" marL="457200" rtl="0" algn="l">
              <a:spcBef>
                <a:spcPts val="1200"/>
              </a:spcBef>
              <a:spcAft>
                <a:spcPts val="0"/>
              </a:spcAft>
              <a:buClr>
                <a:srgbClr val="000000"/>
              </a:buClr>
              <a:buSzPts val="1000"/>
              <a:buFont typeface="Arial"/>
              <a:buChar char="●"/>
            </a:pPr>
            <a:r>
              <a:rPr lang="pl" sz="1300"/>
              <a:t>W firmach kluczowe jest zapewnienie pełnej funkcjonalności na urządzeniach mobilnych.</a:t>
            </a:r>
            <a:endParaRPr sz="1300"/>
          </a:p>
          <a:p>
            <a:pPr indent="-292100" lvl="0" marL="457200" rtl="0" algn="l">
              <a:spcBef>
                <a:spcPts val="0"/>
              </a:spcBef>
              <a:spcAft>
                <a:spcPts val="0"/>
              </a:spcAft>
              <a:buClr>
                <a:srgbClr val="000000"/>
              </a:buClr>
              <a:buSzPts val="1000"/>
              <a:buFont typeface="Arial"/>
              <a:buChar char="●"/>
            </a:pPr>
            <a:r>
              <a:rPr lang="pl" sz="1300"/>
              <a:t>Aplikacje CRM i ERP dostosowane do małych ekranów ułatwiają pracę w terenie.</a:t>
            </a:r>
            <a:endParaRPr sz="1300"/>
          </a:p>
          <a:p>
            <a:pPr indent="-292100" lvl="0" marL="457200" rtl="0" algn="l">
              <a:spcBef>
                <a:spcPts val="0"/>
              </a:spcBef>
              <a:spcAft>
                <a:spcPts val="0"/>
              </a:spcAft>
              <a:buClr>
                <a:srgbClr val="000000"/>
              </a:buClr>
              <a:buSzPts val="1000"/>
              <a:buFont typeface="Arial"/>
              <a:buChar char="●"/>
            </a:pPr>
            <a:r>
              <a:rPr lang="pl" sz="1300"/>
              <a:t>Integracja z chmurą pozwala na dostęp do danych z dowolnego miejsca.</a:t>
            </a:r>
            <a:endParaRPr sz="1300"/>
          </a:p>
          <a:p>
            <a:pPr indent="-292100" lvl="0" marL="457200" rtl="0" algn="l">
              <a:spcBef>
                <a:spcPts val="0"/>
              </a:spcBef>
              <a:spcAft>
                <a:spcPts val="0"/>
              </a:spcAft>
              <a:buClr>
                <a:srgbClr val="000000"/>
              </a:buClr>
              <a:buSzPts val="1000"/>
              <a:buFont typeface="Arial"/>
              <a:buChar char="●"/>
            </a:pPr>
            <a:r>
              <a:rPr lang="pl" sz="1300"/>
              <a:t>Mobile First poprawia produktywność i wygodę pracowników.</a:t>
            </a:r>
            <a:endParaRPr sz="1300"/>
          </a:p>
          <a:p>
            <a:pPr indent="0" lvl="0" marL="457200" rtl="0" algn="l">
              <a:spcBef>
                <a:spcPts val="1200"/>
              </a:spcBef>
              <a:spcAft>
                <a:spcPts val="1200"/>
              </a:spcAft>
              <a:buNone/>
            </a:pPr>
            <a:r>
              <a:t/>
            </a:r>
            <a:endParaRPr sz="1300"/>
          </a:p>
        </p:txBody>
      </p:sp>
      <p:pic>
        <p:nvPicPr>
          <p:cNvPr id="265" name="Google Shape;265;p41"/>
          <p:cNvPicPr preferRelativeResize="0"/>
          <p:nvPr/>
        </p:nvPicPr>
        <p:blipFill>
          <a:blip r:embed="rId3">
            <a:alphaModFix/>
          </a:blip>
          <a:stretch>
            <a:fillRect/>
          </a:stretch>
        </p:blipFill>
        <p:spPr>
          <a:xfrm>
            <a:off x="4326600" y="2288150"/>
            <a:ext cx="4367401" cy="230433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Historia Mobile First</a:t>
            </a:r>
            <a:endParaRPr/>
          </a:p>
        </p:txBody>
      </p:sp>
      <p:sp>
        <p:nvSpPr>
          <p:cNvPr id="81" name="Google Shape;81;p15"/>
          <p:cNvSpPr txBox="1"/>
          <p:nvPr>
            <p:ph idx="1" type="body"/>
          </p:nvPr>
        </p:nvSpPr>
        <p:spPr>
          <a:xfrm>
            <a:off x="3315650" y="1919075"/>
            <a:ext cx="4973700" cy="27102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sz="1200"/>
              <a:t>Podejście Mobile First zaczęło zyskiwać na popularności na początku lat 2010, gdy liczba użytkowników mobilnych przewyższyła liczbę użytkowników komputerów stacjonarnych. Ethan Marcotte wprowadził pojęcie Responsive Web Design (RWD), które stało się podstawą projektowania mobilnego. Firmy takie jak Google i Apple zaczęły dostosowywać swoje usługi do urządzeń mobilnych, co przyspieszyło rozwój tego podejścia. Wcześniej projektanci tworzyli strony pod komputery, a następnie dostosowywali je do mniejszych ekranów, co często powodowało problemy z użytecznością. Mobile First zmieniło ten proces, sprawiając, że projektowanie zaczyna się od najmniejszych ekranów i stopniowo dostosowuje do większych.</a:t>
            </a:r>
            <a:endParaRPr sz="1200"/>
          </a:p>
        </p:txBody>
      </p:sp>
      <p:pic>
        <p:nvPicPr>
          <p:cNvPr id="82" name="Google Shape;82;p15"/>
          <p:cNvPicPr preferRelativeResize="0"/>
          <p:nvPr/>
        </p:nvPicPr>
        <p:blipFill>
          <a:blip r:embed="rId3">
            <a:alphaModFix/>
          </a:blip>
          <a:stretch>
            <a:fillRect/>
          </a:stretch>
        </p:blipFill>
        <p:spPr>
          <a:xfrm>
            <a:off x="363647" y="2183472"/>
            <a:ext cx="3051175" cy="1485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2"/>
          <p:cNvSpPr txBox="1"/>
          <p:nvPr>
            <p:ph type="title"/>
          </p:nvPr>
        </p:nvSpPr>
        <p:spPr>
          <a:xfrm>
            <a:off x="233475" y="471325"/>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Mobile First w IoT (Internet Rzeczy)</a:t>
            </a:r>
            <a:endParaRPr/>
          </a:p>
        </p:txBody>
      </p:sp>
      <p:sp>
        <p:nvSpPr>
          <p:cNvPr id="271" name="Google Shape;271;p42"/>
          <p:cNvSpPr txBox="1"/>
          <p:nvPr>
            <p:ph idx="1" type="body"/>
          </p:nvPr>
        </p:nvSpPr>
        <p:spPr>
          <a:xfrm>
            <a:off x="460500" y="2508000"/>
            <a:ext cx="7713600" cy="24513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1200"/>
              </a:spcBef>
              <a:spcAft>
                <a:spcPts val="1200"/>
              </a:spcAft>
              <a:buNone/>
            </a:pPr>
            <a:r>
              <a:rPr lang="pl" sz="1400">
                <a:solidFill>
                  <a:schemeClr val="lt2"/>
                </a:solidFill>
              </a:rPr>
              <a:t>Mobile First odgrywa kluczową rolę w Internet of Things (IoT), gdzie smartfony pełnią funkcję centrów sterowania inteligentnymi urządzeniami. Aplikacje mobilne umożliwiają użytkownikom zarządzanie smart home, np. regulowanie temperatury, sterowanie oświetleniem czy monitorowanie bezpieczeństwa. Interfejsy mobilne dla IoT muszą być przejrzyste, responsywne i łatwe w obsłudze na ekranach dotykowych. Minimalistyczny design i prosta nawigacja są niezbędne, aby użytkownicy mogli szybko i intuicyjnie sterować swoimi urządzeniami. Mobile First w IoT oznacza również optymalizację pod kątem niskiego zużycia energii i pracy w trybie offline.</a:t>
            </a:r>
            <a:endParaRPr sz="1400">
              <a:solidFill>
                <a:schemeClr val="lt2"/>
              </a:solidFill>
            </a:endParaRPr>
          </a:p>
        </p:txBody>
      </p:sp>
      <p:pic>
        <p:nvPicPr>
          <p:cNvPr id="272" name="Google Shape;272;p42"/>
          <p:cNvPicPr preferRelativeResize="0"/>
          <p:nvPr/>
        </p:nvPicPr>
        <p:blipFill>
          <a:blip r:embed="rId3">
            <a:alphaModFix/>
          </a:blip>
          <a:stretch>
            <a:fillRect/>
          </a:stretch>
        </p:blipFill>
        <p:spPr>
          <a:xfrm>
            <a:off x="4212975" y="201663"/>
            <a:ext cx="2894100" cy="2043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lang="pl"/>
              <a:t>Mobile First w marketingu</a:t>
            </a:r>
            <a:endParaRPr/>
          </a:p>
        </p:txBody>
      </p:sp>
      <p:sp>
        <p:nvSpPr>
          <p:cNvPr id="278" name="Google Shape;278;p43"/>
          <p:cNvSpPr txBox="1"/>
          <p:nvPr>
            <p:ph idx="1" type="body"/>
          </p:nvPr>
        </p:nvSpPr>
        <p:spPr>
          <a:xfrm>
            <a:off x="422075" y="2068500"/>
            <a:ext cx="78387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pl" sz="1300"/>
              <a:t>Podejście Mobile First ma ogromne znaczenie w strategiach marketingowych współczesnych firm. W dobie dynamicznego rozwoju urządzeń mobilnych i rosnącej liczby użytkowników smartfonów, marketingowcy muszą dostosowywać swoje działania do potrzeb klientów mobilnych. W praktyce oznacza to tworzenie kampanii reklamowych, które są zoptymalizowane pod kątem mniejszych ekranów i szybkości działania aplikacji mobilnych. Przykładem mogą być responsywne strony lądowania, które szybko ładują się na urządzeniach mobilnych i są łatwe w nawigacji. Ponadto stosowanie formatów reklamowych dostosowanych do urządzeń mobilnych, takich jak reklamy wideo w pionie czy dynamiczne banery, pozwala skuteczniej docierać do grupy docelowej.</a:t>
            </a:r>
            <a:endParaRPr sz="1300"/>
          </a:p>
          <a:p>
            <a:pPr indent="0" lvl="0" marL="457200" rtl="0" algn="l">
              <a:spcBef>
                <a:spcPts val="1200"/>
              </a:spcBef>
              <a:spcAft>
                <a:spcPts val="1200"/>
              </a:spcAft>
              <a:buNone/>
            </a:pPr>
            <a:r>
              <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4"/>
          <p:cNvSpPr txBox="1"/>
          <p:nvPr>
            <p:ph type="title"/>
          </p:nvPr>
        </p:nvSpPr>
        <p:spPr>
          <a:xfrm>
            <a:off x="233475" y="512100"/>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Sztuczna inteligencja i Mobile First</a:t>
            </a:r>
            <a:endParaRPr/>
          </a:p>
        </p:txBody>
      </p:sp>
      <p:sp>
        <p:nvSpPr>
          <p:cNvPr id="284" name="Google Shape;284;p44"/>
          <p:cNvSpPr txBox="1"/>
          <p:nvPr>
            <p:ph idx="1" type="body"/>
          </p:nvPr>
        </p:nvSpPr>
        <p:spPr>
          <a:xfrm>
            <a:off x="4256700" y="770775"/>
            <a:ext cx="4464300" cy="19341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a:solidFill>
                  <a:schemeClr val="lt2"/>
                </a:solidFill>
              </a:rPr>
              <a:t>Sztuczna inteligencja (AI) odgrywa coraz większą rolę w aplikacjach mobilnych, pomagając personalizować doświadczenia użytkowników. Algorytmy AI analizują dane o zachowaniach użytkowników i dostosowują treści, np. rekomendacje produktów czy dynamiczne układy stron. Asystenci głosowi, takie jak Siri czy Google Assistant, również wykorzystują AI, ułatwiając interakcję z aplikacjami mobilnymi. Mobile First w połączeniu z AI pozwala na automatyczne dostosowywanie interfejsu do różnych ekranów i preferencji użytkownika. W przyszłości AI będzie jeszcze bardziej integrowana z Mobile First, np. w postaci chatbotów czy automatycznych tłumaczeń treści.</a:t>
            </a:r>
            <a:endParaRPr>
              <a:solidFill>
                <a:schemeClr val="lt2"/>
              </a:solidFill>
            </a:endParaRPr>
          </a:p>
        </p:txBody>
      </p:sp>
      <p:pic>
        <p:nvPicPr>
          <p:cNvPr id="285" name="Google Shape;285;p44"/>
          <p:cNvPicPr preferRelativeResize="0"/>
          <p:nvPr/>
        </p:nvPicPr>
        <p:blipFill>
          <a:blip r:embed="rId3">
            <a:alphaModFix/>
          </a:blip>
          <a:stretch>
            <a:fillRect/>
          </a:stretch>
        </p:blipFill>
        <p:spPr>
          <a:xfrm>
            <a:off x="336600" y="2634025"/>
            <a:ext cx="3792588" cy="21338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5"/>
          <p:cNvSpPr txBox="1"/>
          <p:nvPr>
            <p:ph type="title"/>
          </p:nvPr>
        </p:nvSpPr>
        <p:spPr>
          <a:xfrm>
            <a:off x="471900" y="738725"/>
            <a:ext cx="8222100" cy="10182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lang="pl"/>
              <a:t>Mobile First w aplikacjach fitness i zdrowotnych</a:t>
            </a:r>
            <a:endParaRPr/>
          </a:p>
        </p:txBody>
      </p:sp>
      <p:sp>
        <p:nvSpPr>
          <p:cNvPr id="291" name="Google Shape;291;p45"/>
          <p:cNvSpPr txBox="1"/>
          <p:nvPr>
            <p:ph idx="1" type="body"/>
          </p:nvPr>
        </p:nvSpPr>
        <p:spPr>
          <a:xfrm>
            <a:off x="422075" y="2068500"/>
            <a:ext cx="7838700" cy="27102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sz="1300"/>
              <a:t>Aplikacje fitness i zdrowotne są jednymi z największych beneficjentów podejścia Mobile First. Użytkownicy mobilni oczekują intuicyjnych interfejsów, które pozwalają na szybkie monitorowanie aktywności fizycznej czy parametrów zdrowotnych. Dzięki integracji z sensorami urządzeń mobilnych, takimi jak krokomierze czy pulsometry, aplikacje dostarczają użytkownikom dokładnych danych w czasie rzeczywistym. Personalizacja planów treningowych oraz możliwość śledzenia postępów zwiększa zaangażowanie użytkowników. Mobile First w aplikacjach zdrowotnych umożliwia również łatwy dostęp do konsultacji online i planowania wizyt u lekarzy.</a:t>
            </a:r>
            <a:endParaRPr sz="1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471900" y="226700"/>
            <a:ext cx="8222100" cy="8502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lang="pl"/>
              <a:t>Voice UI i Mobile First</a:t>
            </a:r>
            <a:endParaRPr/>
          </a:p>
        </p:txBody>
      </p:sp>
      <p:sp>
        <p:nvSpPr>
          <p:cNvPr id="297" name="Google Shape;297;p46"/>
          <p:cNvSpPr txBox="1"/>
          <p:nvPr>
            <p:ph idx="1" type="body"/>
          </p:nvPr>
        </p:nvSpPr>
        <p:spPr>
          <a:xfrm>
            <a:off x="429150" y="1076900"/>
            <a:ext cx="8222100" cy="3213000"/>
          </a:xfrm>
          <a:prstGeom prst="rect">
            <a:avLst/>
          </a:prstGeom>
          <a:solidFill>
            <a:schemeClr val="lt1"/>
          </a:solidFill>
        </p:spPr>
        <p:txBody>
          <a:bodyPr anchorCtr="0" anchor="t" bIns="91425" lIns="91425" spcFirstLastPara="1" rIns="91425" wrap="square" tIns="91425">
            <a:noAutofit/>
          </a:bodyPr>
          <a:lstStyle/>
          <a:p>
            <a:pPr indent="0" lvl="0" marL="457200" rtl="0" algn="l">
              <a:spcBef>
                <a:spcPts val="1200"/>
              </a:spcBef>
              <a:spcAft>
                <a:spcPts val="1200"/>
              </a:spcAft>
              <a:buNone/>
            </a:pPr>
            <a:r>
              <a:rPr lang="pl" sz="1100"/>
              <a:t>Coraz więcej użytkowników korzysta z asystentów głosowych, takich jak Alexa, Google Assistant czy Siri, co wpływa na rozwój Voice UI w Mobile First. Interfejsy głosowe pozwalają na bezdotykowe sterowanie aplikacjami mobilnymi, co jest szczególnie przydatne w samochodach czy podczas ćwiczeń. Projektowanie z myślą o Voice UI wymaga uproszczenia interakcji i dostosowania aplikacji do komend głosowych. Wyszukiwanie głosowe staje się coraz popularniejsze, dlatego Mobile First powinien uwzględniać optymalizację treści pod kątem zapytań głosowych. Integracja interfejsów głosowych z aplikacjami mobilnymi ułatwia użytkownikom dostęp do informacji i wykonywanie codziennych zadań.</a:t>
            </a:r>
            <a:endParaRPr sz="1100"/>
          </a:p>
        </p:txBody>
      </p:sp>
      <p:pic>
        <p:nvPicPr>
          <p:cNvPr id="298" name="Google Shape;298;p46"/>
          <p:cNvPicPr preferRelativeResize="0"/>
          <p:nvPr/>
        </p:nvPicPr>
        <p:blipFill>
          <a:blip r:embed="rId3">
            <a:alphaModFix/>
          </a:blip>
          <a:stretch>
            <a:fillRect/>
          </a:stretch>
        </p:blipFill>
        <p:spPr>
          <a:xfrm>
            <a:off x="1358100" y="2741773"/>
            <a:ext cx="6427800" cy="22329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233475" y="1994550"/>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Bezpieczeństwo w Mobile First</a:t>
            </a:r>
            <a:endParaRPr/>
          </a:p>
          <a:p>
            <a:pPr indent="0" lvl="0" marL="0" rtl="0" algn="l">
              <a:spcBef>
                <a:spcPts val="0"/>
              </a:spcBef>
              <a:spcAft>
                <a:spcPts val="0"/>
              </a:spcAft>
              <a:buNone/>
            </a:pPr>
            <a:r>
              <a:t/>
            </a:r>
            <a:endParaRPr/>
          </a:p>
        </p:txBody>
      </p:sp>
      <p:sp>
        <p:nvSpPr>
          <p:cNvPr id="304" name="Google Shape;304;p47"/>
          <p:cNvSpPr txBox="1"/>
          <p:nvPr>
            <p:ph idx="1" type="body"/>
          </p:nvPr>
        </p:nvSpPr>
        <p:spPr>
          <a:xfrm>
            <a:off x="3709825" y="1494150"/>
            <a:ext cx="4464300" cy="19341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pl" sz="1400">
                <a:solidFill>
                  <a:schemeClr val="lt2"/>
                </a:solidFill>
              </a:rPr>
              <a:t>Szyfrowanie danych - kluczowe dla ochrony prywatności użytkowników.</a:t>
            </a:r>
            <a:endParaRPr sz="1400">
              <a:solidFill>
                <a:schemeClr val="lt2"/>
              </a:solidFill>
            </a:endParaRPr>
          </a:p>
          <a:p>
            <a:pPr indent="-298450" lvl="0" marL="457200" rtl="0" algn="l">
              <a:spcBef>
                <a:spcPts val="0"/>
              </a:spcBef>
              <a:spcAft>
                <a:spcPts val="0"/>
              </a:spcAft>
              <a:buClr>
                <a:srgbClr val="000000"/>
              </a:buClr>
              <a:buSzPts val="1100"/>
              <a:buFont typeface="Arial"/>
              <a:buChar char="●"/>
            </a:pPr>
            <a:r>
              <a:rPr lang="pl" sz="1400">
                <a:solidFill>
                  <a:schemeClr val="lt2"/>
                </a:solidFill>
              </a:rPr>
              <a:t>Uwierzytelnianie wieloskładnikowe (MFA) - zwiększa bezpieczeństwo aplikacji.</a:t>
            </a:r>
            <a:endParaRPr sz="1400">
              <a:solidFill>
                <a:schemeClr val="lt2"/>
              </a:solidFill>
            </a:endParaRPr>
          </a:p>
          <a:p>
            <a:pPr indent="-298450" lvl="0" marL="457200" rtl="0" algn="l">
              <a:spcBef>
                <a:spcPts val="0"/>
              </a:spcBef>
              <a:spcAft>
                <a:spcPts val="0"/>
              </a:spcAft>
              <a:buClr>
                <a:srgbClr val="000000"/>
              </a:buClr>
              <a:buSzPts val="1100"/>
              <a:buFont typeface="Arial"/>
              <a:buChar char="●"/>
            </a:pPr>
            <a:r>
              <a:rPr lang="pl" sz="1400">
                <a:solidFill>
                  <a:schemeClr val="lt2"/>
                </a:solidFill>
              </a:rPr>
              <a:t>Regularne aktualizacje zabezpieczeń - ochrona przed nowymi zagrożeniami.</a:t>
            </a:r>
            <a:endParaRPr sz="1400">
              <a:solidFill>
                <a:schemeClr val="lt2"/>
              </a:solidFill>
            </a:endParaRPr>
          </a:p>
          <a:p>
            <a:pPr indent="-298450" lvl="0" marL="457200" rtl="0" algn="l">
              <a:spcBef>
                <a:spcPts val="0"/>
              </a:spcBef>
              <a:spcAft>
                <a:spcPts val="0"/>
              </a:spcAft>
              <a:buClr>
                <a:srgbClr val="000000"/>
              </a:buClr>
              <a:buSzPts val="1100"/>
              <a:buFont typeface="Arial"/>
              <a:buChar char="●"/>
            </a:pPr>
            <a:r>
              <a:rPr lang="pl" sz="1400">
                <a:solidFill>
                  <a:schemeClr val="lt2"/>
                </a:solidFill>
              </a:rPr>
              <a:t>Przechowywanie danych lokalnie - unikanie niepotrzebnego transferu danych.</a:t>
            </a:r>
            <a:endParaRPr sz="1400">
              <a:solidFill>
                <a:schemeClr val="lt2"/>
              </a:solidFill>
            </a:endParaRPr>
          </a:p>
          <a:p>
            <a:pPr indent="0" lvl="0" marL="457200" rtl="0" algn="l">
              <a:spcBef>
                <a:spcPts val="1200"/>
              </a:spcBef>
              <a:spcAft>
                <a:spcPts val="1200"/>
              </a:spcAft>
              <a:buNone/>
            </a:pPr>
            <a:r>
              <a:t/>
            </a:r>
            <a:endParaRPr sz="1400">
              <a:solidFill>
                <a:schemeClr val="lt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Mobile First w edukacji</a:t>
            </a:r>
            <a:endParaRPr/>
          </a:p>
        </p:txBody>
      </p:sp>
      <p:sp>
        <p:nvSpPr>
          <p:cNvPr id="310" name="Google Shape;310;p48"/>
          <p:cNvSpPr txBox="1"/>
          <p:nvPr>
            <p:ph idx="1" type="body"/>
          </p:nvPr>
        </p:nvSpPr>
        <p:spPr>
          <a:xfrm>
            <a:off x="215500" y="2206525"/>
            <a:ext cx="3832500" cy="27102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Arial"/>
              <a:buChar char="●"/>
            </a:pPr>
            <a:r>
              <a:rPr lang="pl" sz="1300"/>
              <a:t>Coraz więcej platform e-learningowych dostosowuje się do urządzeń mobilnych.</a:t>
            </a:r>
            <a:endParaRPr sz="1300"/>
          </a:p>
          <a:p>
            <a:pPr indent="-298450" lvl="0" marL="457200" rtl="0" algn="l">
              <a:spcBef>
                <a:spcPts val="0"/>
              </a:spcBef>
              <a:spcAft>
                <a:spcPts val="0"/>
              </a:spcAft>
              <a:buClr>
                <a:srgbClr val="000000"/>
              </a:buClr>
              <a:buSzPts val="1100"/>
              <a:buFont typeface="Arial"/>
              <a:buChar char="●"/>
            </a:pPr>
            <a:r>
              <a:rPr lang="pl" sz="1300"/>
              <a:t>Uczniowie i studenci mogą korzystać z zasobów edukacyjnych z każdego miejsca.</a:t>
            </a:r>
            <a:endParaRPr sz="1300"/>
          </a:p>
          <a:p>
            <a:pPr indent="-298450" lvl="0" marL="457200" rtl="0" algn="l">
              <a:spcBef>
                <a:spcPts val="0"/>
              </a:spcBef>
              <a:spcAft>
                <a:spcPts val="0"/>
              </a:spcAft>
              <a:buClr>
                <a:srgbClr val="000000"/>
              </a:buClr>
              <a:buSzPts val="1100"/>
              <a:buFont typeface="Arial"/>
              <a:buChar char="●"/>
            </a:pPr>
            <a:r>
              <a:rPr lang="pl" sz="1300"/>
              <a:t>Integracja mobilnych aplikacji z systemami LMS (Learning Management System).</a:t>
            </a:r>
            <a:endParaRPr sz="1300"/>
          </a:p>
          <a:p>
            <a:pPr indent="-298450" lvl="0" marL="457200" rtl="0" algn="l">
              <a:spcBef>
                <a:spcPts val="0"/>
              </a:spcBef>
              <a:spcAft>
                <a:spcPts val="0"/>
              </a:spcAft>
              <a:buClr>
                <a:srgbClr val="000000"/>
              </a:buClr>
              <a:buSzPts val="1100"/>
              <a:buFont typeface="Arial"/>
              <a:buChar char="●"/>
            </a:pPr>
            <a:r>
              <a:rPr lang="pl" sz="1300"/>
              <a:t>Nauka przez aplikacje mobilne staje się standardem w nowoczesnej edukacji.</a:t>
            </a:r>
            <a:endParaRPr sz="1300"/>
          </a:p>
          <a:p>
            <a:pPr indent="0" lvl="0" marL="457200" rtl="0" algn="l">
              <a:spcBef>
                <a:spcPts val="1200"/>
              </a:spcBef>
              <a:spcAft>
                <a:spcPts val="1200"/>
              </a:spcAft>
              <a:buNone/>
            </a:pPr>
            <a:r>
              <a:t/>
            </a:r>
            <a:endParaRPr sz="1300"/>
          </a:p>
        </p:txBody>
      </p:sp>
      <p:pic>
        <p:nvPicPr>
          <p:cNvPr id="311" name="Google Shape;311;p48"/>
          <p:cNvPicPr preferRelativeResize="0"/>
          <p:nvPr/>
        </p:nvPicPr>
        <p:blipFill>
          <a:blip r:embed="rId3">
            <a:alphaModFix/>
          </a:blip>
          <a:stretch>
            <a:fillRect/>
          </a:stretch>
        </p:blipFill>
        <p:spPr>
          <a:xfrm>
            <a:off x="4234250" y="2029625"/>
            <a:ext cx="4459750" cy="2608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 Jak mierzyć sukces Mobile First?</a:t>
            </a:r>
            <a:endParaRPr/>
          </a:p>
        </p:txBody>
      </p:sp>
      <p:sp>
        <p:nvSpPr>
          <p:cNvPr id="317" name="Google Shape;317;p49"/>
          <p:cNvSpPr txBox="1"/>
          <p:nvPr>
            <p:ph idx="1" type="body"/>
          </p:nvPr>
        </p:nvSpPr>
        <p:spPr>
          <a:xfrm>
            <a:off x="215500" y="1864625"/>
            <a:ext cx="3832500" cy="27102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sz="1100"/>
              <a:t>Skuteczność strategii Mobile First można ocenić na podstawie kluczowych wskaźników wydajności (KPI). Jednym z najważniejszych jest współczynnik konwersji, który mierzy, ilu użytkowników mobilnych wykonuje pożądane działania (np. zakup, rejestracja). Czas ładowania strony na urządzeniach mobilnych również wpływa na sukces – optymalny czas to poniżej 3 sekund. Wskaźnik odrzuceń (bounce rate) pokazuje, ile osób opuszcza stronę zaraz po wejściu, co może sugerować problemy z użytecznością. Analiza ścieżek użytkowników oraz heatmapy pomagają zrozumieć, jak użytkownicy poruszają się po stronie i gdzie napotykają trudności.</a:t>
            </a:r>
            <a:endParaRPr sz="1100"/>
          </a:p>
        </p:txBody>
      </p:sp>
      <p:pic>
        <p:nvPicPr>
          <p:cNvPr id="318" name="Google Shape;318;p49"/>
          <p:cNvPicPr preferRelativeResize="0"/>
          <p:nvPr/>
        </p:nvPicPr>
        <p:blipFill>
          <a:blip r:embed="rId3">
            <a:alphaModFix/>
          </a:blip>
          <a:stretch>
            <a:fillRect/>
          </a:stretch>
        </p:blipFill>
        <p:spPr>
          <a:xfrm>
            <a:off x="4682150" y="2005975"/>
            <a:ext cx="3810000" cy="2857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233475" y="512100"/>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Przyszłość Mobile First</a:t>
            </a:r>
            <a:endParaRPr/>
          </a:p>
        </p:txBody>
      </p:sp>
      <p:sp>
        <p:nvSpPr>
          <p:cNvPr id="324" name="Google Shape;324;p50"/>
          <p:cNvSpPr txBox="1"/>
          <p:nvPr>
            <p:ph idx="1" type="body"/>
          </p:nvPr>
        </p:nvSpPr>
        <p:spPr>
          <a:xfrm>
            <a:off x="4256700" y="770775"/>
            <a:ext cx="4464300" cy="19341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pl">
                <a:solidFill>
                  <a:schemeClr val="lt2"/>
                </a:solidFill>
              </a:rPr>
              <a:t>Podejście Mobile First będzie zyskiwać na znaczeniu wraz z rozwojem technologii mobilnych oraz rosnącą liczbą urządzeń mobilnych na rynku. Trendy, takie jak Progressive Web Apps (PWA) oraz rozwój sieci 5G, jeszcze bardziej uwypuklają znaczenie szybkiego i responsywnego projektowania aplikacji.</a:t>
            </a:r>
            <a:endParaRPr>
              <a:solidFill>
                <a:schemeClr val="lt2"/>
              </a:solidFill>
            </a:endParaRPr>
          </a:p>
          <a:p>
            <a:pPr indent="0" lvl="0" marL="457200" rtl="0" algn="l">
              <a:spcBef>
                <a:spcPts val="1200"/>
              </a:spcBef>
              <a:spcAft>
                <a:spcPts val="0"/>
              </a:spcAft>
              <a:buNone/>
            </a:pPr>
            <a:r>
              <a:rPr lang="pl">
                <a:solidFill>
                  <a:schemeClr val="lt2"/>
                </a:solidFill>
              </a:rPr>
              <a:t>Przewiduje się, że w przyszłości podejście Mobile First zostanie jeszcze bardziej zintegrowane z nowoczesnymi technologiami, takimi jak rzeczywistość rozszerzona (AR) oraz sztuczna inteligencja (AI), które będą wzbogacać interakcje użytkownika z aplikacjami mobilnymi.</a:t>
            </a:r>
            <a:endParaRPr>
              <a:solidFill>
                <a:schemeClr val="lt2"/>
              </a:solidFill>
            </a:endParaRPr>
          </a:p>
          <a:p>
            <a:pPr indent="0" lvl="0" marL="457200" rtl="0" algn="l">
              <a:spcBef>
                <a:spcPts val="1200"/>
              </a:spcBef>
              <a:spcAft>
                <a:spcPts val="1200"/>
              </a:spcAft>
              <a:buNone/>
            </a:pPr>
            <a:r>
              <a:t/>
            </a:r>
            <a:endParaRPr>
              <a:solidFill>
                <a:schemeClr val="lt2"/>
              </a:solidFill>
            </a:endParaRPr>
          </a:p>
        </p:txBody>
      </p:sp>
      <p:pic>
        <p:nvPicPr>
          <p:cNvPr id="325" name="Google Shape;325;p50"/>
          <p:cNvPicPr preferRelativeResize="0"/>
          <p:nvPr/>
        </p:nvPicPr>
        <p:blipFill>
          <a:blip r:embed="rId3">
            <a:alphaModFix/>
          </a:blip>
          <a:stretch>
            <a:fillRect/>
          </a:stretch>
        </p:blipFill>
        <p:spPr>
          <a:xfrm>
            <a:off x="396300" y="2571750"/>
            <a:ext cx="3533400" cy="1850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1"/>
          <p:cNvSpPr txBox="1"/>
          <p:nvPr>
            <p:ph type="title"/>
          </p:nvPr>
        </p:nvSpPr>
        <p:spPr>
          <a:xfrm>
            <a:off x="490250" y="488250"/>
            <a:ext cx="33525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l" sz="2100"/>
              <a:t>Podsumowanie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pl" sz="1200"/>
              <a:t>Projektowanie interfejsów Mobile First to nie tylko trendy, ale także konieczność w obecnych czasach. Coraz większa liczba użytkowników mobilnych wymaga, aby aplikacje były dostosowane do małych ekranów i oferowały szybki dostęp do klucazowych funkcji.</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pl" sz="1200"/>
              <a:t> Wykorzystując odpowiednie narzędzia oraz przestrzegając zasad Mobile First, projektanci mogą tworzyć intuicyjne i efektywne interfejsy, które spełniają oczekiwania użytkowników.</a:t>
            </a:r>
            <a:endParaRPr sz="1200"/>
          </a:p>
          <a:p>
            <a:pPr indent="0" lvl="0" marL="0" rtl="0" algn="l">
              <a:spcBef>
                <a:spcPts val="0"/>
              </a:spcBef>
              <a:spcAft>
                <a:spcPts val="0"/>
              </a:spcAft>
              <a:buNone/>
            </a:pPr>
            <a:r>
              <a:t/>
            </a:r>
            <a:endParaRPr sz="2100"/>
          </a:p>
        </p:txBody>
      </p:sp>
      <p:pic>
        <p:nvPicPr>
          <p:cNvPr id="331" name="Google Shape;331;p51"/>
          <p:cNvPicPr preferRelativeResize="0"/>
          <p:nvPr/>
        </p:nvPicPr>
        <p:blipFill>
          <a:blip r:embed="rId3">
            <a:alphaModFix/>
          </a:blip>
          <a:stretch>
            <a:fillRect/>
          </a:stretch>
        </p:blipFill>
        <p:spPr>
          <a:xfrm>
            <a:off x="4408000" y="1353073"/>
            <a:ext cx="3896325" cy="243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Dlaczego Mobile </a:t>
            </a:r>
            <a:endParaRPr/>
          </a:p>
          <a:p>
            <a:pPr indent="0" lvl="0" marL="0" rtl="0" algn="l">
              <a:spcBef>
                <a:spcPts val="0"/>
              </a:spcBef>
              <a:spcAft>
                <a:spcPts val="0"/>
              </a:spcAft>
              <a:buNone/>
            </a:pPr>
            <a:r>
              <a:rPr lang="pl"/>
              <a:t>First?</a:t>
            </a:r>
            <a:endParaRPr/>
          </a:p>
        </p:txBody>
      </p:sp>
      <p:sp>
        <p:nvSpPr>
          <p:cNvPr id="88" name="Google Shape;88;p16"/>
          <p:cNvSpPr txBox="1"/>
          <p:nvPr>
            <p:ph idx="1" type="body"/>
          </p:nvPr>
        </p:nvSpPr>
        <p:spPr>
          <a:xfrm>
            <a:off x="312900" y="3251625"/>
            <a:ext cx="8381100" cy="12225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pl"/>
              <a:t>W ostatnich latach liczba użytkowników mobilnych znacznie wzrosła. </a:t>
            </a:r>
            <a:r>
              <a:rPr lang="pl"/>
              <a:t>Urządzenia mobilne są najczęściej używane do przeglądania internetu, zakupów online i korzystania z mediów połecznościowych. Projektowanie Mobile First poprawia dostępność i użyteczność aplikacji. Wydajność i szybkie ładowanie są kluczowe na urządzeniach mobilnych, gdzie zasoby są często ograniczone.</a:t>
            </a:r>
            <a:endParaRPr/>
          </a:p>
          <a:p>
            <a:pPr indent="0" lvl="0" marL="457200" rtl="0" algn="l">
              <a:spcBef>
                <a:spcPts val="1200"/>
              </a:spcBef>
              <a:spcAft>
                <a:spcPts val="1200"/>
              </a:spcAft>
              <a:buNone/>
            </a:pPr>
            <a:r>
              <a:t/>
            </a:r>
            <a:endParaRPr/>
          </a:p>
        </p:txBody>
      </p:sp>
      <p:pic>
        <p:nvPicPr>
          <p:cNvPr id="89" name="Google Shape;89;p16"/>
          <p:cNvPicPr preferRelativeResize="0"/>
          <p:nvPr/>
        </p:nvPicPr>
        <p:blipFill>
          <a:blip r:embed="rId3">
            <a:alphaModFix/>
          </a:blip>
          <a:stretch>
            <a:fillRect/>
          </a:stretch>
        </p:blipFill>
        <p:spPr>
          <a:xfrm>
            <a:off x="3918600" y="738725"/>
            <a:ext cx="4942848" cy="2265474"/>
          </a:xfrm>
          <a:prstGeom prst="rect">
            <a:avLst/>
          </a:prstGeom>
          <a:noFill/>
          <a:ln>
            <a:noFill/>
          </a:ln>
        </p:spPr>
      </p:pic>
      <p:sp>
        <p:nvSpPr>
          <p:cNvPr id="90" name="Google Shape;90;p16"/>
          <p:cNvSpPr txBox="1"/>
          <p:nvPr>
            <p:ph idx="1" type="body"/>
          </p:nvPr>
        </p:nvSpPr>
        <p:spPr>
          <a:xfrm>
            <a:off x="312900" y="2110750"/>
            <a:ext cx="3128700" cy="12225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a:t>W ostatnich latach liczba użytkowników mobilnych znacznie wzrosła.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2"/>
          <p:cNvSpPr txBox="1"/>
          <p:nvPr>
            <p:ph type="title"/>
          </p:nvPr>
        </p:nvSpPr>
        <p:spPr>
          <a:xfrm>
            <a:off x="226078" y="1909725"/>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sz="3000"/>
              <a:t>Dziękuję!</a:t>
            </a:r>
            <a:endParaRPr sz="3000"/>
          </a:p>
        </p:txBody>
      </p:sp>
      <p:sp>
        <p:nvSpPr>
          <p:cNvPr id="337" name="Google Shape;337;p5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400"/>
              <a:t> </a:t>
            </a:r>
            <a:endParaRPr sz="1400"/>
          </a:p>
        </p:txBody>
      </p:sp>
      <p:pic>
        <p:nvPicPr>
          <p:cNvPr id="338" name="Google Shape;338;p52"/>
          <p:cNvPicPr preferRelativeResize="0"/>
          <p:nvPr/>
        </p:nvPicPr>
        <p:blipFill rotWithShape="1">
          <a:blip r:embed="rId3">
            <a:alphaModFix/>
          </a:blip>
          <a:srcRect b="0" l="13733" r="0" t="0"/>
          <a:stretch/>
        </p:blipFill>
        <p:spPr>
          <a:xfrm>
            <a:off x="3266400" y="0"/>
            <a:ext cx="6533299"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233475" y="1794000"/>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Podstawowe zasady Mobile First</a:t>
            </a:r>
            <a:endParaRPr/>
          </a:p>
        </p:txBody>
      </p:sp>
      <p:sp>
        <p:nvSpPr>
          <p:cNvPr id="96" name="Google Shape;96;p17"/>
          <p:cNvSpPr txBox="1"/>
          <p:nvPr>
            <p:ph idx="1" type="body"/>
          </p:nvPr>
        </p:nvSpPr>
        <p:spPr>
          <a:xfrm>
            <a:off x="3709825" y="670875"/>
            <a:ext cx="4464300" cy="3291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pl" sz="1400">
                <a:solidFill>
                  <a:schemeClr val="lt2"/>
                </a:solidFill>
              </a:rPr>
              <a:t>Podejście mobile first posiada swoje zasady, które projektant powinien przestrzegać. Są to:</a:t>
            </a:r>
            <a:endParaRPr b="1" sz="1400">
              <a:solidFill>
                <a:schemeClr val="lt2"/>
              </a:solidFill>
            </a:endParaRPr>
          </a:p>
          <a:p>
            <a:pPr indent="0" lvl="0" marL="457200" rtl="0" algn="l">
              <a:spcBef>
                <a:spcPts val="1200"/>
              </a:spcBef>
              <a:spcAft>
                <a:spcPts val="0"/>
              </a:spcAft>
              <a:buNone/>
            </a:pPr>
            <a:r>
              <a:t/>
            </a:r>
            <a:endParaRPr b="1" sz="1400">
              <a:solidFill>
                <a:schemeClr val="lt2"/>
              </a:solidFill>
            </a:endParaRPr>
          </a:p>
          <a:p>
            <a:pPr indent="0" lvl="0" marL="457200" rtl="0" algn="l">
              <a:spcBef>
                <a:spcPts val="1200"/>
              </a:spcBef>
              <a:spcAft>
                <a:spcPts val="0"/>
              </a:spcAft>
              <a:buNone/>
            </a:pPr>
            <a:r>
              <a:rPr b="1" lang="pl" sz="1400">
                <a:solidFill>
                  <a:schemeClr val="lt2"/>
                </a:solidFill>
              </a:rPr>
              <a:t>Prostota</a:t>
            </a:r>
            <a:r>
              <a:rPr lang="pl" sz="1400">
                <a:solidFill>
                  <a:schemeClr val="lt2"/>
                </a:solidFill>
              </a:rPr>
              <a:t> - Interfejsy powinny być minimalistyczne i czytelne.</a:t>
            </a:r>
            <a:endParaRPr sz="1400">
              <a:solidFill>
                <a:schemeClr val="lt2"/>
              </a:solidFill>
            </a:endParaRPr>
          </a:p>
          <a:p>
            <a:pPr indent="0" lvl="0" marL="457200" rtl="0" algn="l">
              <a:spcBef>
                <a:spcPts val="1200"/>
              </a:spcBef>
              <a:spcAft>
                <a:spcPts val="0"/>
              </a:spcAft>
              <a:buNone/>
            </a:pPr>
            <a:r>
              <a:rPr b="1" lang="pl" sz="1400">
                <a:solidFill>
                  <a:schemeClr val="lt2"/>
                </a:solidFill>
              </a:rPr>
              <a:t>Wydajność</a:t>
            </a:r>
            <a:r>
              <a:rPr lang="pl" sz="1400">
                <a:solidFill>
                  <a:schemeClr val="lt2"/>
                </a:solidFill>
              </a:rPr>
              <a:t> - Aplikacje powinny szybko się ładować i nie obciążać urządzeń.</a:t>
            </a:r>
            <a:endParaRPr sz="1400">
              <a:solidFill>
                <a:schemeClr val="lt2"/>
              </a:solidFill>
            </a:endParaRPr>
          </a:p>
          <a:p>
            <a:pPr indent="0" lvl="0" marL="457200" rtl="0" algn="l">
              <a:spcBef>
                <a:spcPts val="1200"/>
              </a:spcBef>
              <a:spcAft>
                <a:spcPts val="0"/>
              </a:spcAft>
              <a:buNone/>
            </a:pPr>
            <a:r>
              <a:rPr b="1" lang="pl" sz="1400">
                <a:solidFill>
                  <a:schemeClr val="lt2"/>
                </a:solidFill>
              </a:rPr>
              <a:t>Responsywność</a:t>
            </a:r>
            <a:r>
              <a:rPr lang="pl" sz="1400">
                <a:solidFill>
                  <a:schemeClr val="lt2"/>
                </a:solidFill>
              </a:rPr>
              <a:t> - Projekt musi automatycznie dopasowywać się do różnych rozdzielczości.</a:t>
            </a:r>
            <a:endParaRPr sz="1400">
              <a:solidFill>
                <a:schemeClr val="lt2"/>
              </a:solidFill>
            </a:endParaRPr>
          </a:p>
          <a:p>
            <a:pPr indent="0" lvl="0" marL="457200" rtl="0" algn="l">
              <a:spcBef>
                <a:spcPts val="1200"/>
              </a:spcBef>
              <a:spcAft>
                <a:spcPts val="0"/>
              </a:spcAft>
              <a:buNone/>
            </a:pPr>
            <a:r>
              <a:rPr b="1" lang="pl" sz="1400">
                <a:solidFill>
                  <a:schemeClr val="lt2"/>
                </a:solidFill>
              </a:rPr>
              <a:t>Użyteczność</a:t>
            </a:r>
            <a:r>
              <a:rPr lang="pl" sz="1400">
                <a:solidFill>
                  <a:schemeClr val="lt2"/>
                </a:solidFill>
              </a:rPr>
              <a:t> - Na pierwszym miejscu stawia się potrzeby użytkownika i intuicyjną nawigację.</a:t>
            </a:r>
            <a:endParaRPr sz="1400">
              <a:solidFill>
                <a:schemeClr val="lt2"/>
              </a:solidFill>
            </a:endParaRPr>
          </a:p>
          <a:p>
            <a:pPr indent="0" lvl="0" marL="457200" rtl="0" algn="l">
              <a:spcBef>
                <a:spcPts val="1200"/>
              </a:spcBef>
              <a:spcAft>
                <a:spcPts val="1200"/>
              </a:spcAft>
              <a:buNone/>
            </a:pPr>
            <a:r>
              <a:t/>
            </a:r>
            <a:endParaRPr sz="14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pl" sz="2500"/>
              <a:t>Tworzenie responsywnych interfejsów</a:t>
            </a:r>
            <a:endParaRPr sz="3900"/>
          </a:p>
        </p:txBody>
      </p:sp>
      <p:sp>
        <p:nvSpPr>
          <p:cNvPr id="102" name="Google Shape;102;p18"/>
          <p:cNvSpPr txBox="1"/>
          <p:nvPr>
            <p:ph idx="1" type="body"/>
          </p:nvPr>
        </p:nvSpPr>
        <p:spPr>
          <a:xfrm>
            <a:off x="471900" y="2852575"/>
            <a:ext cx="8222100" cy="177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l" sz="1200"/>
              <a:t>Fluid Grid Layouts </a:t>
            </a:r>
            <a:r>
              <a:rPr lang="pl" sz="1200"/>
              <a:t>- Używanie elastycznych układów siatki.</a:t>
            </a:r>
            <a:endParaRPr sz="1200"/>
          </a:p>
          <a:p>
            <a:pPr indent="0" lvl="0" marL="0" rtl="0" algn="l">
              <a:spcBef>
                <a:spcPts val="1600"/>
              </a:spcBef>
              <a:spcAft>
                <a:spcPts val="0"/>
              </a:spcAft>
              <a:buNone/>
            </a:pPr>
            <a:r>
              <a:rPr b="1" lang="pl" sz="1200"/>
              <a:t>Media Queries</a:t>
            </a:r>
            <a:r>
              <a:rPr lang="pl" sz="1200"/>
              <a:t> - Dopasowywanie stylów do różnych rozdzielczości.</a:t>
            </a:r>
            <a:endParaRPr sz="1200"/>
          </a:p>
          <a:p>
            <a:pPr indent="0" lvl="0" marL="0" rtl="0" algn="l">
              <a:spcBef>
                <a:spcPts val="1600"/>
              </a:spcBef>
              <a:spcAft>
                <a:spcPts val="0"/>
              </a:spcAft>
              <a:buNone/>
            </a:pPr>
            <a:r>
              <a:rPr b="1" lang="pl" sz="1200"/>
              <a:t>Elastyczne obrazy i multimedia</a:t>
            </a:r>
            <a:r>
              <a:rPr lang="pl" sz="1200"/>
              <a:t> - Skalowanie zasobów graficznych bez utraty jakości.</a:t>
            </a:r>
            <a:endParaRPr sz="1200"/>
          </a:p>
          <a:p>
            <a:pPr indent="0" lvl="0" marL="0" rtl="0" algn="l">
              <a:spcBef>
                <a:spcPts val="1600"/>
              </a:spcBef>
              <a:spcAft>
                <a:spcPts val="0"/>
              </a:spcAft>
              <a:buNone/>
            </a:pPr>
            <a:r>
              <a:rPr b="1" lang="pl" sz="1200"/>
              <a:t>Minimalizm</a:t>
            </a:r>
            <a:r>
              <a:rPr lang="pl" sz="1200"/>
              <a:t> - Unikanie zbędnych elementów wizualnych.</a:t>
            </a:r>
            <a:endParaRPr sz="1200"/>
          </a:p>
          <a:p>
            <a:pPr indent="0" lvl="0" marL="0" rtl="0" algn="l">
              <a:spcBef>
                <a:spcPts val="1600"/>
              </a:spcBef>
              <a:spcAft>
                <a:spcPts val="1600"/>
              </a:spcAft>
              <a:buNone/>
            </a:pPr>
            <a:r>
              <a:t/>
            </a:r>
            <a:endParaRPr sz="1200"/>
          </a:p>
        </p:txBody>
      </p:sp>
      <p:sp>
        <p:nvSpPr>
          <p:cNvPr id="103" name="Google Shape;103;p18"/>
          <p:cNvSpPr txBox="1"/>
          <p:nvPr>
            <p:ph idx="1" type="body"/>
          </p:nvPr>
        </p:nvSpPr>
        <p:spPr>
          <a:xfrm>
            <a:off x="471900" y="1970375"/>
            <a:ext cx="8222100" cy="6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l" sz="1600"/>
              <a:t>Przy projektowaniu mobile first ważne są:</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233475" y="844650"/>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Techniki optymalizacji wydajności</a:t>
            </a:r>
            <a:endParaRPr/>
          </a:p>
        </p:txBody>
      </p:sp>
      <p:sp>
        <p:nvSpPr>
          <p:cNvPr id="109" name="Google Shape;109;p19"/>
          <p:cNvSpPr txBox="1"/>
          <p:nvPr>
            <p:ph idx="1" type="body"/>
          </p:nvPr>
        </p:nvSpPr>
        <p:spPr>
          <a:xfrm>
            <a:off x="233475" y="2640450"/>
            <a:ext cx="2808000" cy="183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l" sz="1400"/>
              <a:t>Optymalizacja wydajności w kontekście Mobile First jest kluczowa, ponieważ urządzenia mobilne często mają ograniczone zasoby.</a:t>
            </a:r>
            <a:endParaRPr sz="1400"/>
          </a:p>
        </p:txBody>
      </p:sp>
      <p:sp>
        <p:nvSpPr>
          <p:cNvPr id="110" name="Google Shape;110;p19"/>
          <p:cNvSpPr txBox="1"/>
          <p:nvPr>
            <p:ph idx="1" type="body"/>
          </p:nvPr>
        </p:nvSpPr>
        <p:spPr>
          <a:xfrm>
            <a:off x="3709825" y="1081150"/>
            <a:ext cx="4464300" cy="32916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lang="pl">
                <a:solidFill>
                  <a:schemeClr val="lt2"/>
                </a:solidFill>
              </a:rPr>
              <a:t>Jednym z popularnych podejść jest zastosowanie techniki </a:t>
            </a:r>
            <a:r>
              <a:rPr b="1" lang="pl">
                <a:solidFill>
                  <a:schemeClr val="lt2"/>
                </a:solidFill>
              </a:rPr>
              <a:t>Lazy Loading</a:t>
            </a:r>
            <a:r>
              <a:rPr lang="pl">
                <a:solidFill>
                  <a:schemeClr val="lt2"/>
                </a:solidFill>
              </a:rPr>
              <a:t>, polegającej na ładowaniu obrazów i innych zasobów dopiero wtedy, gdy są one widoczne na ekranie.</a:t>
            </a:r>
            <a:endParaRPr>
              <a:solidFill>
                <a:schemeClr val="lt2"/>
              </a:solidFill>
            </a:endParaRPr>
          </a:p>
          <a:p>
            <a:pPr indent="0" lvl="0" marL="457200" rtl="0" algn="l">
              <a:spcBef>
                <a:spcPts val="1200"/>
              </a:spcBef>
              <a:spcAft>
                <a:spcPts val="0"/>
              </a:spcAft>
              <a:buNone/>
            </a:pPr>
            <a:r>
              <a:rPr lang="pl">
                <a:solidFill>
                  <a:schemeClr val="lt2"/>
                </a:solidFill>
              </a:rPr>
              <a:t>Ważnym elementem optymalizacji jest również minifikacja plików </a:t>
            </a:r>
            <a:r>
              <a:rPr b="1" lang="pl">
                <a:solidFill>
                  <a:schemeClr val="lt2"/>
                </a:solidFill>
              </a:rPr>
              <a:t>CSS i JS,</a:t>
            </a:r>
            <a:r>
              <a:rPr lang="pl">
                <a:solidFill>
                  <a:schemeClr val="lt2"/>
                </a:solidFill>
              </a:rPr>
              <a:t> co pozwala zmniejszyć ich rozmiar i przyspieszyć ładowanie. Dodatkowo, wykorzystanie pamięci podręcznej (cache) i sieci CDN sprawia, że treści są </a:t>
            </a:r>
            <a:r>
              <a:rPr b="1" lang="pl">
                <a:solidFill>
                  <a:schemeClr val="lt2"/>
                </a:solidFill>
              </a:rPr>
              <a:t>szybciej dostarczane</a:t>
            </a:r>
            <a:r>
              <a:rPr lang="pl">
                <a:solidFill>
                  <a:schemeClr val="lt2"/>
                </a:solidFill>
              </a:rPr>
              <a:t> do użytkowników, co przekłada się na lepsze doświadczenia podczas korzystania z aplikacji.</a:t>
            </a:r>
            <a:endParaRPr>
              <a:solidFill>
                <a:schemeClr val="lt2"/>
              </a:solidFill>
            </a:endParaRPr>
          </a:p>
          <a:p>
            <a:pPr indent="0" lvl="0" marL="457200" rtl="0" algn="l">
              <a:spcBef>
                <a:spcPts val="1200"/>
              </a:spcBef>
              <a:spcAft>
                <a:spcPts val="1200"/>
              </a:spcAft>
              <a:buNone/>
            </a:pPr>
            <a:r>
              <a:t/>
            </a:r>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265500" y="561650"/>
            <a:ext cx="4045200" cy="380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sz="1800"/>
              <a:t>Typografia i tekst</a:t>
            </a:r>
            <a:endParaRPr sz="1800"/>
          </a:p>
        </p:txBody>
      </p:sp>
      <p:sp>
        <p:nvSpPr>
          <p:cNvPr id="116" name="Google Shape;116;p20"/>
          <p:cNvSpPr txBox="1"/>
          <p:nvPr>
            <p:ph type="title"/>
          </p:nvPr>
        </p:nvSpPr>
        <p:spPr>
          <a:xfrm>
            <a:off x="265500" y="1371750"/>
            <a:ext cx="3436800" cy="38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200"/>
              <a:t>Czytelność tekstu na urządzeniach mobilnych to jeden z kluczowych aspektów projektowania Mobile First. Należy stosować duże, proste czcionki, które są dobrze widoczne nawet na małych ekranach. Istotne jest również zachowanie odpowiedniego kontrastu między tekstem a tłem, aby zapewnić komfort czytania w różnych warunkach oświetleniowych.</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pl" sz="1200"/>
              <a:t>Minimalizm w typografii oznacza unikanie zbędnych ozdobników i skomplikowanych fontów, które mogą obciążać urządzenie. Tekst powinien automatycznie skalować się w zależności od rozdzielczości ekranu, co gwarantuje optymalną czytelność na każdym urządzeniu.</a:t>
            </a:r>
            <a:endParaRPr sz="1200"/>
          </a:p>
          <a:p>
            <a:pPr indent="0" lvl="0" marL="0" rtl="0" algn="l">
              <a:spcBef>
                <a:spcPts val="0"/>
              </a:spcBef>
              <a:spcAft>
                <a:spcPts val="0"/>
              </a:spcAft>
              <a:buNone/>
            </a:pPr>
            <a:r>
              <a:t/>
            </a:r>
            <a:endParaRPr sz="1200"/>
          </a:p>
        </p:txBody>
      </p:sp>
      <p:pic>
        <p:nvPicPr>
          <p:cNvPr id="117" name="Google Shape;117;p20"/>
          <p:cNvPicPr preferRelativeResize="0"/>
          <p:nvPr/>
        </p:nvPicPr>
        <p:blipFill>
          <a:blip r:embed="rId3">
            <a:alphaModFix/>
          </a:blip>
          <a:stretch>
            <a:fillRect/>
          </a:stretch>
        </p:blipFill>
        <p:spPr>
          <a:xfrm>
            <a:off x="4209575" y="1453053"/>
            <a:ext cx="4612100" cy="241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33475" y="795075"/>
            <a:ext cx="2808000" cy="143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l"/>
              <a:t>Google i Mobile First Indexing</a:t>
            </a:r>
            <a:endParaRPr/>
          </a:p>
        </p:txBody>
      </p:sp>
      <p:sp>
        <p:nvSpPr>
          <p:cNvPr id="123" name="Google Shape;123;p21"/>
          <p:cNvSpPr txBox="1"/>
          <p:nvPr>
            <p:ph idx="1" type="body"/>
          </p:nvPr>
        </p:nvSpPr>
        <p:spPr>
          <a:xfrm>
            <a:off x="3894025" y="670875"/>
            <a:ext cx="4657200" cy="32916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lang="pl" sz="1400">
                <a:solidFill>
                  <a:schemeClr val="lt2"/>
                </a:solidFill>
              </a:rPr>
              <a:t>Google wprowadziło Mobile First Indexing, co oznacza, że wyszukiwarka ocenia strony przede wszystkim na podstawie ich wersji mobilnej. Oznacza to, że jeśli strona nie jest dobrze zoptymalizowana pod kątem urządzeń mobilnych, może tracić pozycję w wynikach wyszukiwania. Google zaleca stosowanie responsywnych stron, które automatycznie dostosowują się do ekranów różnych urządzeń. Strony o słabej wydajności mobilnej mogą mieć niższy wskaźnik konwersji i gorszą widoczność w sieci. Dlatego projektowanie Mobile First jest kluczowe dla firm, które chcą być dobrze widoczne w Google.</a:t>
            </a:r>
            <a:endParaRPr sz="1400">
              <a:solidFill>
                <a:schemeClr val="lt2"/>
              </a:solidFill>
            </a:endParaRPr>
          </a:p>
        </p:txBody>
      </p:sp>
      <p:pic>
        <p:nvPicPr>
          <p:cNvPr id="124" name="Google Shape;124;p21"/>
          <p:cNvPicPr preferRelativeResize="0"/>
          <p:nvPr/>
        </p:nvPicPr>
        <p:blipFill>
          <a:blip r:embed="rId3">
            <a:alphaModFix/>
          </a:blip>
          <a:stretch>
            <a:fillRect/>
          </a:stretch>
        </p:blipFill>
        <p:spPr>
          <a:xfrm>
            <a:off x="350775" y="2827525"/>
            <a:ext cx="3405024" cy="191221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